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8" r:id="rId4"/>
  </p:sldMasterIdLst>
  <p:notesMasterIdLst>
    <p:notesMasterId r:id="rId26"/>
  </p:notesMasterIdLst>
  <p:handoutMasterIdLst>
    <p:handoutMasterId r:id="rId27"/>
  </p:handoutMasterIdLst>
  <p:sldIdLst>
    <p:sldId id="366" r:id="rId5"/>
    <p:sldId id="265" r:id="rId6"/>
    <p:sldId id="374" r:id="rId7"/>
    <p:sldId id="363" r:id="rId8"/>
    <p:sldId id="375" r:id="rId9"/>
    <p:sldId id="261" r:id="rId10"/>
    <p:sldId id="376" r:id="rId11"/>
    <p:sldId id="368" r:id="rId12"/>
    <p:sldId id="377" r:id="rId13"/>
    <p:sldId id="365" r:id="rId14"/>
    <p:sldId id="378" r:id="rId15"/>
    <p:sldId id="369" r:id="rId16"/>
    <p:sldId id="367" r:id="rId17"/>
    <p:sldId id="379" r:id="rId18"/>
    <p:sldId id="372" r:id="rId19"/>
    <p:sldId id="380" r:id="rId20"/>
    <p:sldId id="373" r:id="rId21"/>
    <p:sldId id="381" r:id="rId22"/>
    <p:sldId id="364" r:id="rId23"/>
    <p:sldId id="382" r:id="rId24"/>
    <p:sldId id="3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6A6FF-603C-C23E-76CF-B2A40B9F67A3}" v="165" dt="2025-01-13T19:42:11.748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34" autoAdjust="0"/>
  </p:normalViewPr>
  <p:slideViewPr>
    <p:cSldViewPr snapToGrid="0" showGuides="1">
      <p:cViewPr varScale="1">
        <p:scale>
          <a:sx n="59" d="100"/>
          <a:sy n="59" d="100"/>
        </p:scale>
        <p:origin x="964" y="76"/>
      </p:cViewPr>
      <p:guideLst/>
    </p:cSldViewPr>
  </p:slideViewPr>
  <p:outlineViewPr>
    <p:cViewPr>
      <p:scale>
        <a:sx n="33" d="100"/>
        <a:sy n="33" d="100"/>
      </p:scale>
      <p:origin x="0" y="-100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47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D95BA-7ABD-45D4-B691-9F58B13542F8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308A-A8B4-43FF-8C57-7C15CEEAA8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D14A6-BAC8-4A71-919C-314181CF34EF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F9892-4FA8-4E47-8751-DA9332AF5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42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6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09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78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32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28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59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9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75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67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1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45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77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11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1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0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36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05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5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5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141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10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845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8CF2B-9954-660F-DC90-3C71AD230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961" y="3374038"/>
            <a:ext cx="5810040" cy="3483963"/>
          </a:xfrm>
          <a:custGeom>
            <a:avLst/>
            <a:gdLst>
              <a:gd name="connsiteX0" fmla="*/ 2850823 w 5810040"/>
              <a:gd name="connsiteY0" fmla="*/ 209 h 3483963"/>
              <a:gd name="connsiteX1" fmla="*/ 4466116 w 5810040"/>
              <a:gd name="connsiteY1" fmla="*/ 613235 h 3483963"/>
              <a:gd name="connsiteX2" fmla="*/ 4816577 w 5810040"/>
              <a:gd name="connsiteY2" fmla="*/ 845572 h 3483963"/>
              <a:gd name="connsiteX3" fmla="*/ 5668539 w 5810040"/>
              <a:gd name="connsiteY3" fmla="*/ 1681636 h 3483963"/>
              <a:gd name="connsiteX4" fmla="*/ 5768074 w 5810040"/>
              <a:gd name="connsiteY4" fmla="*/ 1966105 h 3483963"/>
              <a:gd name="connsiteX5" fmla="*/ 5810040 w 5810040"/>
              <a:gd name="connsiteY5" fmla="*/ 2154042 h 3483963"/>
              <a:gd name="connsiteX6" fmla="*/ 5810040 w 5810040"/>
              <a:gd name="connsiteY6" fmla="*/ 3285715 h 3483963"/>
              <a:gd name="connsiteX7" fmla="*/ 5768053 w 5810040"/>
              <a:gd name="connsiteY7" fmla="*/ 3483963 h 3483963"/>
              <a:gd name="connsiteX8" fmla="*/ 3449 w 5810040"/>
              <a:gd name="connsiteY8" fmla="*/ 3483963 h 3483963"/>
              <a:gd name="connsiteX9" fmla="*/ 0 w 5810040"/>
              <a:gd name="connsiteY9" fmla="*/ 3364144 h 3483963"/>
              <a:gd name="connsiteX10" fmla="*/ 52711 w 5810040"/>
              <a:gd name="connsiteY10" fmla="*/ 2988522 h 3483963"/>
              <a:gd name="connsiteX11" fmla="*/ 570593 w 5810040"/>
              <a:gd name="connsiteY11" fmla="*/ 1833807 h 3483963"/>
              <a:gd name="connsiteX12" fmla="*/ 694028 w 5810040"/>
              <a:gd name="connsiteY12" fmla="*/ 1602864 h 3483963"/>
              <a:gd name="connsiteX13" fmla="*/ 1912097 w 5810040"/>
              <a:gd name="connsiteY13" fmla="*/ 193702 h 3483963"/>
              <a:gd name="connsiteX14" fmla="*/ 2850823 w 5810040"/>
              <a:gd name="connsiteY14" fmla="*/ 209 h 348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10040" h="3483963">
                <a:moveTo>
                  <a:pt x="2850823" y="209"/>
                </a:moveTo>
                <a:cubicBezTo>
                  <a:pt x="3365864" y="7542"/>
                  <a:pt x="3882931" y="208367"/>
                  <a:pt x="4466116" y="613235"/>
                </a:cubicBezTo>
                <a:cubicBezTo>
                  <a:pt x="4588233" y="698029"/>
                  <a:pt x="4704329" y="773069"/>
                  <a:pt x="4816577" y="845572"/>
                </a:cubicBezTo>
                <a:cubicBezTo>
                  <a:pt x="5281873" y="1146248"/>
                  <a:pt x="5512386" y="1307343"/>
                  <a:pt x="5668539" y="1681636"/>
                </a:cubicBezTo>
                <a:cubicBezTo>
                  <a:pt x="5707301" y="1774548"/>
                  <a:pt x="5740487" y="1869430"/>
                  <a:pt x="5768074" y="1966105"/>
                </a:cubicBezTo>
                <a:lnTo>
                  <a:pt x="5810040" y="2154042"/>
                </a:lnTo>
                <a:lnTo>
                  <a:pt x="5810040" y="3285715"/>
                </a:lnTo>
                <a:lnTo>
                  <a:pt x="5768053" y="3483963"/>
                </a:lnTo>
                <a:lnTo>
                  <a:pt x="3449" y="3483963"/>
                </a:lnTo>
                <a:lnTo>
                  <a:pt x="0" y="3364144"/>
                </a:lnTo>
                <a:cubicBezTo>
                  <a:pt x="1816" y="3242634"/>
                  <a:pt x="19482" y="3118716"/>
                  <a:pt x="52711" y="2988522"/>
                </a:cubicBezTo>
                <a:cubicBezTo>
                  <a:pt x="145386" y="2625354"/>
                  <a:pt x="351891" y="2240869"/>
                  <a:pt x="570593" y="1833807"/>
                </a:cubicBezTo>
                <a:cubicBezTo>
                  <a:pt x="610966" y="1758766"/>
                  <a:pt x="652628" y="1681129"/>
                  <a:pt x="694028" y="1602864"/>
                </a:cubicBezTo>
                <a:cubicBezTo>
                  <a:pt x="1064636" y="902397"/>
                  <a:pt x="1349589" y="425830"/>
                  <a:pt x="1912097" y="193702"/>
                </a:cubicBezTo>
                <a:cubicBezTo>
                  <a:pt x="2233505" y="61067"/>
                  <a:pt x="2541799" y="-4191"/>
                  <a:pt x="2850823" y="209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5143500" cy="2300299"/>
          </a:xfrm>
        </p:spPr>
        <p:txBody>
          <a:bodyPr anchor="b"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C62FA-1489-8944-BFA6-37143436D1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929358"/>
            <a:ext cx="5143500" cy="3034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59FA625-5F65-C0FD-B6ED-B869ABF21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97971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455470-69E0-4C53-92B5-567520DB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4016" y="1018170"/>
            <a:ext cx="2225720" cy="211751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E10528-FE2A-6B18-A5A2-249E27A15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9351" y="933328"/>
            <a:ext cx="2395051" cy="2287194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DDC9FB-2D2D-EC17-E3F8-653ACC33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1267" y="1131006"/>
            <a:ext cx="2031219" cy="1891838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9395833-3138-13F2-0A56-3FA6E8DA9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7111" y="1224492"/>
            <a:ext cx="1759531" cy="170486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4111C59-5CC2-B416-FC4B-92B87198C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A795D99-6218-9099-4FC3-AE053D9C9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D38409-1BAF-438C-419F-EE23AAC3A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2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4628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880110"/>
            <a:ext cx="6596062" cy="509778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3F0C0-1147-413B-1687-1F15BE24F6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7508" y="0"/>
            <a:ext cx="5764493" cy="6858000"/>
          </a:xfrm>
          <a:custGeom>
            <a:avLst/>
            <a:gdLst>
              <a:gd name="connsiteX0" fmla="*/ 1494409 w 5764493"/>
              <a:gd name="connsiteY0" fmla="*/ 0 h 6858000"/>
              <a:gd name="connsiteX1" fmla="*/ 5764493 w 5764493"/>
              <a:gd name="connsiteY1" fmla="*/ 0 h 6858000"/>
              <a:gd name="connsiteX2" fmla="*/ 5764493 w 5764493"/>
              <a:gd name="connsiteY2" fmla="*/ 6858000 h 6858000"/>
              <a:gd name="connsiteX3" fmla="*/ 238313 w 5764493"/>
              <a:gd name="connsiteY3" fmla="*/ 6858000 h 6858000"/>
              <a:gd name="connsiteX4" fmla="*/ 251264 w 5764493"/>
              <a:gd name="connsiteY4" fmla="*/ 6849373 h 6858000"/>
              <a:gd name="connsiteX5" fmla="*/ 776282 w 5764493"/>
              <a:gd name="connsiteY5" fmla="*/ 6451411 h 6858000"/>
              <a:gd name="connsiteX6" fmla="*/ 2741607 w 5764493"/>
              <a:gd name="connsiteY6" fmla="*/ 3678515 h 6858000"/>
              <a:gd name="connsiteX7" fmla="*/ 1521342 w 5764493"/>
              <a:gd name="connsiteY7" fmla="*/ 24338 h 6858000"/>
              <a:gd name="connsiteX8" fmla="*/ 879874 w 5764493"/>
              <a:gd name="connsiteY8" fmla="*/ 0 h 6858000"/>
              <a:gd name="connsiteX9" fmla="*/ 1477051 w 5764493"/>
              <a:gd name="connsiteY9" fmla="*/ 0 h 6858000"/>
              <a:gd name="connsiteX10" fmla="*/ 1503062 w 5764493"/>
              <a:gd name="connsiteY10" fmla="*/ 23504 h 6858000"/>
              <a:gd name="connsiteX11" fmla="*/ 2723328 w 5764493"/>
              <a:gd name="connsiteY11" fmla="*/ 3677682 h 6858000"/>
              <a:gd name="connsiteX12" fmla="*/ 758003 w 5764493"/>
              <a:gd name="connsiteY12" fmla="*/ 6450578 h 6858000"/>
              <a:gd name="connsiteX13" fmla="*/ 232984 w 5764493"/>
              <a:gd name="connsiteY13" fmla="*/ 6848540 h 6858000"/>
              <a:gd name="connsiteX14" fmla="*/ 218782 w 5764493"/>
              <a:gd name="connsiteY14" fmla="*/ 6858000 h 6858000"/>
              <a:gd name="connsiteX15" fmla="*/ 0 w 5764493"/>
              <a:gd name="connsiteY15" fmla="*/ 6858000 h 6858000"/>
              <a:gd name="connsiteX16" fmla="*/ 105163 w 5764493"/>
              <a:gd name="connsiteY16" fmla="*/ 6785068 h 6858000"/>
              <a:gd name="connsiteX17" fmla="*/ 621812 w 5764493"/>
              <a:gd name="connsiteY17" fmla="*/ 6378742 h 6858000"/>
              <a:gd name="connsiteX18" fmla="*/ 2496161 w 5764493"/>
              <a:gd name="connsiteY18" fmla="*/ 3621913 h 6858000"/>
              <a:gd name="connsiteX19" fmla="*/ 895263 w 5764493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4493" h="6858000">
                <a:moveTo>
                  <a:pt x="1494409" y="0"/>
                </a:moveTo>
                <a:lnTo>
                  <a:pt x="5764493" y="0"/>
                </a:lnTo>
                <a:lnTo>
                  <a:pt x="5764493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43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391F53A-43E8-35E3-5ACA-D7A42EB73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53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D8EB0F-A394-8CB7-7D17-84C42178FD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645229"/>
            <a:ext cx="10829925" cy="331960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624CDB3-40DA-BA45-194C-0EF1E9C57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703216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2D2A668-8DEF-24A0-5BA2-B006075A4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482785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BDF149-6527-9883-E5AD-5AECD69DE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954" y="1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5471925-F840-BF0B-4DCE-A806EA3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F9556F-DAA8-7F4B-6338-FF7878F58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1D350D2-28D7-3BAD-6A43-0D8B85042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1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A4F2B-CA9C-2019-E84C-7C17DFD981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E191378-FF48-4A6B-70C2-CFB4A267A0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5A0127-ED9F-6E5C-4014-5E75D6C58E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143" y="0"/>
            <a:ext cx="7217857" cy="6858000"/>
          </a:xfrm>
          <a:custGeom>
            <a:avLst/>
            <a:gdLst>
              <a:gd name="connsiteX0" fmla="*/ 1494409 w 7217857"/>
              <a:gd name="connsiteY0" fmla="*/ 0 h 6858000"/>
              <a:gd name="connsiteX1" fmla="*/ 4632500 w 7217857"/>
              <a:gd name="connsiteY1" fmla="*/ 0 h 6858000"/>
              <a:gd name="connsiteX2" fmla="*/ 5764493 w 7217857"/>
              <a:gd name="connsiteY2" fmla="*/ 0 h 6858000"/>
              <a:gd name="connsiteX3" fmla="*/ 7217857 w 7217857"/>
              <a:gd name="connsiteY3" fmla="*/ 0 h 6858000"/>
              <a:gd name="connsiteX4" fmla="*/ 7217857 w 7217857"/>
              <a:gd name="connsiteY4" fmla="*/ 6858000 h 6858000"/>
              <a:gd name="connsiteX5" fmla="*/ 5764493 w 7217857"/>
              <a:gd name="connsiteY5" fmla="*/ 6858000 h 6858000"/>
              <a:gd name="connsiteX6" fmla="*/ 4632500 w 7217857"/>
              <a:gd name="connsiteY6" fmla="*/ 6858000 h 6858000"/>
              <a:gd name="connsiteX7" fmla="*/ 238313 w 7217857"/>
              <a:gd name="connsiteY7" fmla="*/ 6858000 h 6858000"/>
              <a:gd name="connsiteX8" fmla="*/ 251264 w 7217857"/>
              <a:gd name="connsiteY8" fmla="*/ 6849373 h 6858000"/>
              <a:gd name="connsiteX9" fmla="*/ 776282 w 7217857"/>
              <a:gd name="connsiteY9" fmla="*/ 6451411 h 6858000"/>
              <a:gd name="connsiteX10" fmla="*/ 2741607 w 7217857"/>
              <a:gd name="connsiteY10" fmla="*/ 3678515 h 6858000"/>
              <a:gd name="connsiteX11" fmla="*/ 1521342 w 7217857"/>
              <a:gd name="connsiteY11" fmla="*/ 24338 h 6858000"/>
              <a:gd name="connsiteX12" fmla="*/ 879874 w 7217857"/>
              <a:gd name="connsiteY12" fmla="*/ 0 h 6858000"/>
              <a:gd name="connsiteX13" fmla="*/ 1477051 w 7217857"/>
              <a:gd name="connsiteY13" fmla="*/ 0 h 6858000"/>
              <a:gd name="connsiteX14" fmla="*/ 1503062 w 7217857"/>
              <a:gd name="connsiteY14" fmla="*/ 23504 h 6858000"/>
              <a:gd name="connsiteX15" fmla="*/ 2723328 w 7217857"/>
              <a:gd name="connsiteY15" fmla="*/ 3677682 h 6858000"/>
              <a:gd name="connsiteX16" fmla="*/ 758003 w 7217857"/>
              <a:gd name="connsiteY16" fmla="*/ 6450578 h 6858000"/>
              <a:gd name="connsiteX17" fmla="*/ 232984 w 7217857"/>
              <a:gd name="connsiteY17" fmla="*/ 6848540 h 6858000"/>
              <a:gd name="connsiteX18" fmla="*/ 218782 w 7217857"/>
              <a:gd name="connsiteY18" fmla="*/ 6858000 h 6858000"/>
              <a:gd name="connsiteX19" fmla="*/ 0 w 7217857"/>
              <a:gd name="connsiteY19" fmla="*/ 6858000 h 6858000"/>
              <a:gd name="connsiteX20" fmla="*/ 105163 w 7217857"/>
              <a:gd name="connsiteY20" fmla="*/ 6785068 h 6858000"/>
              <a:gd name="connsiteX21" fmla="*/ 621812 w 7217857"/>
              <a:gd name="connsiteY21" fmla="*/ 6378742 h 6858000"/>
              <a:gd name="connsiteX22" fmla="*/ 2496161 w 7217857"/>
              <a:gd name="connsiteY22" fmla="*/ 3621913 h 6858000"/>
              <a:gd name="connsiteX23" fmla="*/ 895263 w 7217857"/>
              <a:gd name="connsiteY23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17857" h="6858000">
                <a:moveTo>
                  <a:pt x="1494409" y="0"/>
                </a:moveTo>
                <a:lnTo>
                  <a:pt x="4632500" y="0"/>
                </a:lnTo>
                <a:lnTo>
                  <a:pt x="5764493" y="0"/>
                </a:lnTo>
                <a:lnTo>
                  <a:pt x="7217857" y="0"/>
                </a:lnTo>
                <a:lnTo>
                  <a:pt x="7217857" y="6858000"/>
                </a:lnTo>
                <a:lnTo>
                  <a:pt x="5764493" y="6858000"/>
                </a:lnTo>
                <a:lnTo>
                  <a:pt x="4632500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8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283684" cy="3742764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4864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64CD6-CBC4-7AC6-C929-63C3FA691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9263" y="2428875"/>
            <a:ext cx="7228576" cy="3743325"/>
          </a:xfrm>
        </p:spPr>
        <p:txBody>
          <a:bodyPr>
            <a:normAutofit/>
          </a:bodyPr>
          <a:lstStyle>
            <a:lvl1pPr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 marL="1828800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126BD7-FA78-021A-88A6-8125F226A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B8D6D-8446-28BA-5303-9CAC699EE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65813-9153-0723-D330-6861790EB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5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10829923" cy="1344612"/>
          </a:xfrm>
        </p:spPr>
        <p:txBody>
          <a:bodyPr anchor="b"/>
          <a:lstStyle>
            <a:lvl1pPr>
              <a:lnSpc>
                <a:spcPct val="100000"/>
              </a:lnSpc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61F1FA-3EF1-7343-5C8E-028D0C93895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8" y="2107096"/>
            <a:ext cx="10829923" cy="284656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bIns="365760" anchor="b" anchorCtr="0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0BC0-8CFF-9006-BCE2-B27555C80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67B64-9834-4793-C74A-9E224E269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D2662-F042-E765-3EFC-8E764577E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23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and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086099" cy="37427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Meiryo" panose="020B0604030504040204" pitchFamily="34" charset="-128"/>
              <a:buChar char="–"/>
              <a:defRPr sz="1800"/>
            </a:lvl3pPr>
            <a:lvl4pPr marL="1657350" indent="-285750">
              <a:buFont typeface="Meiryo" panose="020B0604030504040204" pitchFamily="34" charset="-128"/>
              <a:buChar char="–"/>
              <a:defRPr sz="1800"/>
            </a:lvl4pPr>
            <a:lvl5pPr marL="211455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C9E1D9A-7E48-B202-63B7-B1F7E5741F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259581" y="2652713"/>
            <a:ext cx="7228258" cy="338142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74694E80-5B95-215C-4CA1-E509E9C84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68C5CB4D-310E-C226-BEED-15BC3F044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44BAF0CA-BC3C-AD99-5851-4C29606C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8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3851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2">
            <a:extLst>
              <a:ext uri="{FF2B5EF4-FFF2-40B4-BE49-F238E27FC236}">
                <a16:creationId xmlns:a16="http://schemas.microsoft.com/office/drawing/2014/main" id="{13E521F8-83B3-D46A-1B27-32CCFD64F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1014288"/>
            <a:ext cx="4980672" cy="2267614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A1D8F1-CFCC-49C3-4874-06E9B176FF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038" y="3499346"/>
            <a:ext cx="4980672" cy="2453700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34290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31E947A-6261-6154-651C-64D04F4420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59780" y="1014288"/>
            <a:ext cx="5651181" cy="4938758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 marL="914400" indent="-285750">
              <a:buFont typeface="Meiryo" panose="020B0604030504040204" pitchFamily="34" charset="-128"/>
              <a:buChar char="–"/>
              <a:defRPr sz="1800"/>
            </a:lvl3pPr>
            <a:lvl4pPr marL="1371600" indent="-285750">
              <a:buFont typeface="Meiryo" panose="020B0604030504040204" pitchFamily="34" charset="-128"/>
              <a:buChar char="–"/>
              <a:defRPr sz="1800"/>
            </a:lvl4pPr>
            <a:lvl5pPr marL="182880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8EE83F-071C-ABC6-0507-3213974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77325" y="-112329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945BD7-A7FF-B8CB-BEE0-6B700765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43520" y="-146205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18DFAC-77B9-BC08-65E0-69740384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16156" y="-67275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8296844-8339-EDA7-19BF-2C357711C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70396" y="-29948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B07B07-F645-F92C-3826-8B5C34AB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54252" y="431135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0D9CF31-0B63-851F-5AE7-DA8F6775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08110" y="384897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FD6EFE-9F27-4298-EE90-5C5E6E955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07252" y="492629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3965657-4507-63A6-DADF-85647E69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81286" y="543577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CC376E7-CED4-8E4E-6D65-A5F9C033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37675" y="653223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5B913C-C9F4-F4FA-638D-CDA51FF3F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71480" y="619347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C67F56-A32D-3E7A-E0B7-6A4B01FD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98844" y="698277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2B9A980-0889-05D0-3467-4F6C9F69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44604" y="735604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ACBE71E2-3146-CE7B-E143-C9A55ABD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87E67E76-FFB5-50C5-FF6A-E58B5C5E9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8410436-9061-8BE1-1DB8-6FB357957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35E0A7A-102F-55C8-7283-8F09BF36C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04643" y="-541126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4B8D0F3-E033-9691-B7E1-8D5D45A71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458501" y="-587364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62131FA-FC90-4A47-187E-64BCE4438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57643" y="-479632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416236-7985-B152-0924-0AC79CD1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631677" y="-428684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48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2099" y="1085366"/>
            <a:ext cx="4855375" cy="2809766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2E21-7B92-6378-A7A3-73319E6851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2099" y="4057802"/>
            <a:ext cx="4855375" cy="218683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D5B5A3-B9BE-7A50-36F9-B1EBCEAF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2454053" cy="3175473"/>
          </a:xfrm>
          <a:custGeom>
            <a:avLst/>
            <a:gdLst>
              <a:gd name="connsiteX0" fmla="*/ 0 w 2454053"/>
              <a:gd name="connsiteY0" fmla="*/ 0 h 3175473"/>
              <a:gd name="connsiteX1" fmla="*/ 1745403 w 2454053"/>
              <a:gd name="connsiteY1" fmla="*/ 0 h 3175473"/>
              <a:gd name="connsiteX2" fmla="*/ 1768138 w 2454053"/>
              <a:gd name="connsiteY2" fmla="*/ 28809 h 3175473"/>
              <a:gd name="connsiteX3" fmla="*/ 2062933 w 2454053"/>
              <a:gd name="connsiteY3" fmla="*/ 535578 h 3175473"/>
              <a:gd name="connsiteX4" fmla="*/ 2136936 w 2454053"/>
              <a:gd name="connsiteY4" fmla="*/ 674249 h 3175473"/>
              <a:gd name="connsiteX5" fmla="*/ 2436682 w 2454053"/>
              <a:gd name="connsiteY5" fmla="*/ 1755241 h 3175473"/>
              <a:gd name="connsiteX6" fmla="*/ 1394953 w 2454053"/>
              <a:gd name="connsiteY6" fmla="*/ 2906826 h 3175473"/>
              <a:gd name="connsiteX7" fmla="*/ 1165498 w 2454053"/>
              <a:gd name="connsiteY7" fmla="*/ 3007092 h 3175473"/>
              <a:gd name="connsiteX8" fmla="*/ 473424 w 2454053"/>
              <a:gd name="connsiteY8" fmla="*/ 3161203 h 3175473"/>
              <a:gd name="connsiteX9" fmla="*/ 132442 w 2454053"/>
              <a:gd name="connsiteY9" fmla="*/ 3053228 h 3175473"/>
              <a:gd name="connsiteX10" fmla="*/ 0 w 2454053"/>
              <a:gd name="connsiteY10" fmla="*/ 2983894 h 317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4053" h="3175473">
                <a:moveTo>
                  <a:pt x="0" y="0"/>
                </a:moveTo>
                <a:lnTo>
                  <a:pt x="1745403" y="0"/>
                </a:lnTo>
                <a:lnTo>
                  <a:pt x="1768138" y="28809"/>
                </a:lnTo>
                <a:cubicBezTo>
                  <a:pt x="1871867" y="175747"/>
                  <a:pt x="1965378" y="351831"/>
                  <a:pt x="2062933" y="535578"/>
                </a:cubicBezTo>
                <a:cubicBezTo>
                  <a:pt x="2086892" y="580773"/>
                  <a:pt x="2111717" y="627474"/>
                  <a:pt x="2136936" y="674249"/>
                </a:cubicBezTo>
                <a:cubicBezTo>
                  <a:pt x="2362638" y="1092935"/>
                  <a:pt x="2505478" y="1394370"/>
                  <a:pt x="2436682" y="1755241"/>
                </a:cubicBezTo>
                <a:cubicBezTo>
                  <a:pt x="2331862" y="2305094"/>
                  <a:pt x="2020326" y="2649513"/>
                  <a:pt x="1394953" y="2906826"/>
                </a:cubicBezTo>
                <a:cubicBezTo>
                  <a:pt x="1313102" y="2940493"/>
                  <a:pt x="1238045" y="2974347"/>
                  <a:pt x="1165498" y="3007092"/>
                </a:cubicBezTo>
                <a:cubicBezTo>
                  <a:pt x="864713" y="3142789"/>
                  <a:pt x="709694" y="3206004"/>
                  <a:pt x="473424" y="3161203"/>
                </a:cubicBezTo>
                <a:cubicBezTo>
                  <a:pt x="356126" y="3138961"/>
                  <a:pt x="242210" y="3102849"/>
                  <a:pt x="132442" y="3053228"/>
                </a:cubicBezTo>
                <a:lnTo>
                  <a:pt x="0" y="2983894"/>
                </a:ln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BAF7CC4-03AD-2D6C-57F0-4C929D2B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99E0D-EBD5-A382-07FA-B60175BA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4203" y="4007060"/>
            <a:ext cx="3444873" cy="2850940"/>
          </a:xfrm>
          <a:custGeom>
            <a:avLst/>
            <a:gdLst>
              <a:gd name="connsiteX0" fmla="*/ 1782686 w 3444873"/>
              <a:gd name="connsiteY0" fmla="*/ 0 h 2850940"/>
              <a:gd name="connsiteX1" fmla="*/ 3043760 w 3444873"/>
              <a:gd name="connsiteY1" fmla="*/ 730265 h 2850940"/>
              <a:gd name="connsiteX2" fmla="*/ 3178153 w 3444873"/>
              <a:gd name="connsiteY2" fmla="*/ 917087 h 2850940"/>
              <a:gd name="connsiteX3" fmla="*/ 3444873 w 3444873"/>
              <a:gd name="connsiteY3" fmla="*/ 1505683 h 2850940"/>
              <a:gd name="connsiteX4" fmla="*/ 3283718 w 3444873"/>
              <a:gd name="connsiteY4" fmla="*/ 2139577 h 2850940"/>
              <a:gd name="connsiteX5" fmla="*/ 2839285 w 3444873"/>
              <a:gd name="connsiteY5" fmla="*/ 2684262 h 2850940"/>
              <a:gd name="connsiteX6" fmla="*/ 2692803 w 3444873"/>
              <a:gd name="connsiteY6" fmla="*/ 2797635 h 2850940"/>
              <a:gd name="connsiteX7" fmla="*/ 2610242 w 3444873"/>
              <a:gd name="connsiteY7" fmla="*/ 2850940 h 2850940"/>
              <a:gd name="connsiteX8" fmla="*/ 523032 w 3444873"/>
              <a:gd name="connsiteY8" fmla="*/ 2850940 h 2850940"/>
              <a:gd name="connsiteX9" fmla="*/ 501539 w 3444873"/>
              <a:gd name="connsiteY9" fmla="*/ 2832597 h 2850940"/>
              <a:gd name="connsiteX10" fmla="*/ 401780 w 3444873"/>
              <a:gd name="connsiteY10" fmla="*/ 2726931 h 2850940"/>
              <a:gd name="connsiteX11" fmla="*/ 0 w 3444873"/>
              <a:gd name="connsiteY11" fmla="*/ 1505683 h 2850940"/>
              <a:gd name="connsiteX12" fmla="*/ 178970 w 3444873"/>
              <a:gd name="connsiteY12" fmla="*/ 1004836 h 2850940"/>
              <a:gd name="connsiteX13" fmla="*/ 708859 w 3444873"/>
              <a:gd name="connsiteY13" fmla="*/ 538473 h 2850940"/>
              <a:gd name="connsiteX14" fmla="*/ 825365 w 3444873"/>
              <a:gd name="connsiteY14" fmla="*/ 449264 h 2850940"/>
              <a:gd name="connsiteX15" fmla="*/ 1782686 w 3444873"/>
              <a:gd name="connsiteY15" fmla="*/ 0 h 285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50940">
                <a:moveTo>
                  <a:pt x="1782686" y="0"/>
                </a:moveTo>
                <a:cubicBezTo>
                  <a:pt x="2315236" y="0"/>
                  <a:pt x="2692396" y="218386"/>
                  <a:pt x="3043760" y="730265"/>
                </a:cubicBezTo>
                <a:cubicBezTo>
                  <a:pt x="3089740" y="797264"/>
                  <a:pt x="3134687" y="858197"/>
                  <a:pt x="3178153" y="917087"/>
                </a:cubicBezTo>
                <a:cubicBezTo>
                  <a:pt x="3358308" y="1161263"/>
                  <a:pt x="3444873" y="1288246"/>
                  <a:pt x="3444873" y="1505683"/>
                </a:cubicBezTo>
                <a:cubicBezTo>
                  <a:pt x="3444873" y="1721582"/>
                  <a:pt x="3390613" y="1934855"/>
                  <a:pt x="3283718" y="2139577"/>
                </a:cubicBezTo>
                <a:cubicBezTo>
                  <a:pt x="3179115" y="2339844"/>
                  <a:pt x="3029567" y="2523158"/>
                  <a:pt x="2839285" y="2684262"/>
                </a:cubicBezTo>
                <a:cubicBezTo>
                  <a:pt x="2792528" y="2723863"/>
                  <a:pt x="2743576" y="2761727"/>
                  <a:pt x="2692803" y="2797635"/>
                </a:cubicBezTo>
                <a:lnTo>
                  <a:pt x="2610242" y="2850940"/>
                </a:lnTo>
                <a:lnTo>
                  <a:pt x="523032" y="2850940"/>
                </a:lnTo>
                <a:lnTo>
                  <a:pt x="501539" y="2832597"/>
                </a:lnTo>
                <a:cubicBezTo>
                  <a:pt x="466750" y="2799487"/>
                  <a:pt x="433475" y="2764248"/>
                  <a:pt x="401780" y="2726931"/>
                </a:cubicBezTo>
                <a:cubicBezTo>
                  <a:pt x="142674" y="2421747"/>
                  <a:pt x="0" y="1988045"/>
                  <a:pt x="0" y="1505683"/>
                </a:cubicBezTo>
                <a:cubicBezTo>
                  <a:pt x="0" y="1313233"/>
                  <a:pt x="55222" y="1158779"/>
                  <a:pt x="178970" y="1004836"/>
                </a:cubicBezTo>
                <a:cubicBezTo>
                  <a:pt x="308413" y="843804"/>
                  <a:pt x="502908" y="695486"/>
                  <a:pt x="708859" y="538473"/>
                </a:cubicBezTo>
                <a:cubicBezTo>
                  <a:pt x="746858" y="509541"/>
                  <a:pt x="786112" y="479584"/>
                  <a:pt x="825365" y="449264"/>
                </a:cubicBezTo>
                <a:cubicBezTo>
                  <a:pt x="1176728" y="177908"/>
                  <a:pt x="1433172" y="0"/>
                  <a:pt x="1782686" y="0"/>
                </a:cubicBezTo>
                <a:close/>
              </a:path>
            </a:pathLst>
          </a:custGeom>
          <a:blipFill dpi="0"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773EC13-7953-B7B3-456C-7F32A4BAB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8815" y="-15240"/>
            <a:ext cx="2106520" cy="17890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0E5832-7596-CB78-E146-07615D657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0667" y="-15240"/>
            <a:ext cx="2214669" cy="1880612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D2D7C6-ED7C-95CA-5E37-4DE3D179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31115" y="0"/>
            <a:ext cx="1960733" cy="1632941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B7DA1B-2A5F-A3DD-775B-EB1652769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11120" y="-454735"/>
            <a:ext cx="1619071" cy="154035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BE4A41-E68C-9C80-2D5D-5383F2036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449531" y="-516453"/>
            <a:ext cx="1742249" cy="166379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36F623-FD4E-1F48-D355-BBF352CF2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81863" y="-372654"/>
            <a:ext cx="1477584" cy="1376193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7C8421-9319-B00E-EBAB-D1544E0A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680681" y="-304649"/>
            <a:ext cx="1279948" cy="1240183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E3F24E-E096-FA5F-505F-0482258E6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BA1D06-6815-D580-A810-E262AAE05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6889FD-F7D6-A52A-BAFB-793A0AA86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955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92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7920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3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4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968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402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68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7" r:id="rId17"/>
    <p:sldLayoutId id="2147483808" r:id="rId18"/>
    <p:sldLayoutId id="2147483809" r:id="rId19"/>
    <p:sldLayoutId id="2147483810" r:id="rId20"/>
    <p:sldLayoutId id="2147483812" r:id="rId21"/>
    <p:sldLayoutId id="2147483691" r:id="rId22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ESOL Parent Meeting</a:t>
            </a:r>
            <a:br>
              <a:rPr lang="en-US" dirty="0"/>
            </a:br>
            <a:r>
              <a:rPr lang="en-US" dirty="0"/>
              <a:t>Ballard Elementary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4BAAE-F3C2-4167-8E55-3D4A3B8F9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r>
              <a:rPr lang="en-US" sz="2800" dirty="0"/>
              <a:t>January 2025</a:t>
            </a:r>
          </a:p>
        </p:txBody>
      </p:sp>
      <p:pic>
        <p:nvPicPr>
          <p:cNvPr id="12" name="Picture Placeholder 11" descr="Aerial view of fields">
            <a:extLst>
              <a:ext uri="{FF2B5EF4-FFF2-40B4-BE49-F238E27FC236}">
                <a16:creationId xmlns:a16="http://schemas.microsoft.com/office/drawing/2014/main" id="{1D72F91E-78DC-4ED2-886A-750102A08E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" b="5"/>
          <a:stretch/>
        </p:blipFill>
        <p:spPr/>
      </p:pic>
    </p:spTree>
    <p:extLst>
      <p:ext uri="{BB962C8B-B14F-4D97-AF65-F5344CB8AC3E}">
        <p14:creationId xmlns:p14="http://schemas.microsoft.com/office/powerpoint/2010/main" val="1133887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8" y="870857"/>
            <a:ext cx="5718534" cy="4735286"/>
          </a:xfrm>
        </p:spPr>
        <p:txBody>
          <a:bodyPr anchor="b">
            <a:normAutofit fontScale="90000"/>
          </a:bodyPr>
          <a:lstStyle/>
          <a:p>
            <a:r>
              <a:rPr lang="en-US" b="0" dirty="0"/>
              <a:t>When can I expect to receive the results?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ACCESS scores will be available around July 2025</a:t>
            </a:r>
            <a:br>
              <a:rPr lang="en-US" b="0" dirty="0"/>
            </a:b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9486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8" y="870857"/>
            <a:ext cx="5718534" cy="4735286"/>
          </a:xfrm>
        </p:spPr>
        <p:txBody>
          <a:bodyPr anchor="b">
            <a:normAutofit fontScale="90000"/>
          </a:bodyPr>
          <a:lstStyle/>
          <a:p>
            <a:r>
              <a:rPr lang="en-US" b="0" err="1"/>
              <a:t>Cuando</a:t>
            </a:r>
            <a:r>
              <a:rPr lang="en-US" b="0" dirty="0"/>
              <a:t> </a:t>
            </a:r>
            <a:r>
              <a:rPr lang="en-US" b="0" err="1"/>
              <a:t>recibire</a:t>
            </a:r>
            <a:r>
              <a:rPr lang="en-US" b="0" dirty="0"/>
              <a:t> </a:t>
            </a:r>
            <a:r>
              <a:rPr lang="en-US" b="0" err="1"/>
              <a:t>los</a:t>
            </a:r>
            <a:r>
              <a:rPr lang="en-US" b="0" dirty="0"/>
              <a:t> </a:t>
            </a:r>
            <a:r>
              <a:rPr lang="en-US" b="0" err="1"/>
              <a:t>resultados</a:t>
            </a:r>
            <a:r>
              <a:rPr lang="en-US" b="0" dirty="0"/>
              <a:t>?</a:t>
            </a:r>
            <a:br>
              <a:rPr lang="en-US" b="0" dirty="0"/>
            </a:br>
            <a:br>
              <a:rPr lang="en-US" b="0" dirty="0"/>
            </a:br>
            <a:r>
              <a:rPr lang="en-US" b="0" dirty="0">
                <a:ea typeface="Meiryo"/>
              </a:rPr>
              <a:t>Los </a:t>
            </a:r>
            <a:r>
              <a:rPr lang="en-US" b="0" err="1">
                <a:ea typeface="Meiryo"/>
              </a:rPr>
              <a:t>resultados</a:t>
            </a:r>
            <a:r>
              <a:rPr lang="en-US" b="0" dirty="0">
                <a:ea typeface="Meiryo"/>
              </a:rPr>
              <a:t> de la </a:t>
            </a:r>
            <a:r>
              <a:rPr lang="en-US" b="0" err="1">
                <a:ea typeface="Meiryo"/>
              </a:rPr>
              <a:t>prueva</a:t>
            </a:r>
            <a:r>
              <a:rPr lang="en-US" b="0" dirty="0">
                <a:ea typeface="Meiryo"/>
              </a:rPr>
              <a:t> ACCESS </a:t>
            </a:r>
            <a:r>
              <a:rPr lang="en-US" b="0" err="1">
                <a:ea typeface="Meiryo"/>
              </a:rPr>
              <a:t>estaran</a:t>
            </a:r>
            <a:r>
              <a:rPr lang="en-US" b="0" dirty="0">
                <a:ea typeface="Meiryo"/>
              </a:rPr>
              <a:t> </a:t>
            </a:r>
            <a:r>
              <a:rPr lang="en-US" b="0" err="1">
                <a:ea typeface="Meiryo"/>
              </a:rPr>
              <a:t>disponibles</a:t>
            </a:r>
            <a:r>
              <a:rPr lang="en-US" b="0" dirty="0">
                <a:ea typeface="Meiryo"/>
              </a:rPr>
              <a:t> al </a:t>
            </a:r>
            <a:r>
              <a:rPr lang="en-US" b="0" err="1">
                <a:ea typeface="Meiryo"/>
              </a:rPr>
              <a:t>rededor</a:t>
            </a:r>
            <a:r>
              <a:rPr lang="en-US" b="0" dirty="0">
                <a:ea typeface="Meiryo"/>
              </a:rPr>
              <a:t> del </a:t>
            </a:r>
            <a:r>
              <a:rPr lang="en-US" b="0" err="1">
                <a:ea typeface="Meiryo"/>
              </a:rPr>
              <a:t>mes</a:t>
            </a:r>
            <a:r>
              <a:rPr lang="en-US" b="0">
                <a:ea typeface="Meiryo"/>
              </a:rPr>
              <a:t> de Julio. </a:t>
            </a:r>
            <a:br>
              <a:rPr lang="en-US" b="0" dirty="0"/>
            </a:b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2065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4851234-2A85-33EC-DBAD-CD463250C8E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01140307"/>
              </p:ext>
            </p:extLst>
          </p:nvPr>
        </p:nvGraphicFramePr>
        <p:xfrm>
          <a:off x="876300" y="0"/>
          <a:ext cx="52959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6052" imgH="5029200" progId="Acrobat.Document.DC">
                  <p:embed/>
                </p:oleObj>
              </mc:Choice>
              <mc:Fallback>
                <p:oleObj name="Acrobat Document" r:id="rId3" imgW="3886052" imgH="5029200" progId="Acrobat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A4851234-2A85-33EC-DBAD-CD463250C8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6300" y="0"/>
                        <a:ext cx="52959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5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C6BED6-C5E6-2A47-A779-CF5E1D890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1039" y="1360714"/>
            <a:ext cx="3086099" cy="375557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Will this score change the instruction or support my child receives?</a:t>
            </a:r>
          </a:p>
        </p:txBody>
      </p:sp>
      <p:graphicFrame>
        <p:nvGraphicFramePr>
          <p:cNvPr id="3" name="Table Placeholder 2">
            <a:extLst>
              <a:ext uri="{FF2B5EF4-FFF2-40B4-BE49-F238E27FC236}">
                <a16:creationId xmlns:a16="http://schemas.microsoft.com/office/drawing/2014/main" id="{42E60D13-EE02-A2A3-0337-124A3DCCF2A6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895531835"/>
              </p:ext>
            </p:extLst>
          </p:nvPr>
        </p:nvGraphicFramePr>
        <p:xfrm>
          <a:off x="4360976" y="2329543"/>
          <a:ext cx="7237412" cy="240510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627653">
                  <a:extLst>
                    <a:ext uri="{9D8B030D-6E8A-4147-A177-3AD203B41FA5}">
                      <a16:colId xmlns:a16="http://schemas.microsoft.com/office/drawing/2014/main" val="2629456532"/>
                    </a:ext>
                  </a:extLst>
                </a:gridCol>
                <a:gridCol w="2166597">
                  <a:extLst>
                    <a:ext uri="{9D8B030D-6E8A-4147-A177-3AD203B41FA5}">
                      <a16:colId xmlns:a16="http://schemas.microsoft.com/office/drawing/2014/main" val="3868816490"/>
                    </a:ext>
                  </a:extLst>
                </a:gridCol>
                <a:gridCol w="1221581">
                  <a:extLst>
                    <a:ext uri="{9D8B030D-6E8A-4147-A177-3AD203B41FA5}">
                      <a16:colId xmlns:a16="http://schemas.microsoft.com/office/drawing/2014/main" val="1665366530"/>
                    </a:ext>
                  </a:extLst>
                </a:gridCol>
                <a:gridCol w="1221581">
                  <a:extLst>
                    <a:ext uri="{9D8B030D-6E8A-4147-A177-3AD203B41FA5}">
                      <a16:colId xmlns:a16="http://schemas.microsoft.com/office/drawing/2014/main" val="3920174543"/>
                    </a:ext>
                  </a:extLst>
                </a:gridCol>
              </a:tblGrid>
              <a:tr h="816428"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K – 2</a:t>
                      </a:r>
                      <a:r>
                        <a:rPr lang="en-US" b="0" baseline="30000" dirty="0"/>
                        <a:t>nd</a:t>
                      </a:r>
                      <a:r>
                        <a:rPr lang="en-US" b="0" dirty="0"/>
                        <a:t>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ACCESS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Lexia English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ESOL EXIT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415200"/>
                  </a:ext>
                </a:extLst>
              </a:tr>
              <a:tr h="67427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ACCESS overall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and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99804"/>
                  </a:ext>
                </a:extLst>
              </a:tr>
              <a:tr h="75358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ACCESS reading section and Overall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and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6478487"/>
                  </a:ext>
                </a:extLst>
              </a:tr>
            </a:tbl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5EB5078E-A211-50FE-69AA-9E7404606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8429" y="3124200"/>
            <a:ext cx="664028" cy="631371"/>
          </a:xfrm>
          <a:prstGeom prst="rect">
            <a:avLst/>
          </a:prstGeom>
        </p:spPr>
      </p:pic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06E7071B-4DF1-5A06-C90F-AA4284F70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8415" y="3952214"/>
            <a:ext cx="743121" cy="6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6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C6BED6-C5E6-2A47-A779-CF5E1D890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1039" y="1360714"/>
            <a:ext cx="3086099" cy="3755572"/>
          </a:xfrm>
        </p:spPr>
        <p:txBody>
          <a:bodyPr vert="horz" lIns="109728" tIns="109728" rIns="109728" bIns="91440" rtlCol="0" anchor="t">
            <a:normAutofit fontScale="92500"/>
          </a:bodyPr>
          <a:lstStyle/>
          <a:p>
            <a:r>
              <a:rPr lang="en-US" sz="2600" b="1" dirty="0">
                <a:latin typeface="+mj-lt"/>
                <a:ea typeface="Meiryo"/>
              </a:rPr>
              <a:t>Que </a:t>
            </a:r>
            <a:r>
              <a:rPr lang="en-US" sz="2600" b="1" dirty="0" err="1">
                <a:latin typeface="+mj-lt"/>
                <a:ea typeface="Meiryo"/>
              </a:rPr>
              <a:t>efectos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tendran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los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resultados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en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el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tipo</a:t>
            </a:r>
            <a:r>
              <a:rPr lang="en-US" sz="2600" b="1" dirty="0">
                <a:latin typeface="+mj-lt"/>
                <a:ea typeface="Meiryo"/>
              </a:rPr>
              <a:t> de </a:t>
            </a:r>
            <a:r>
              <a:rPr lang="en-US" sz="2600" b="1" dirty="0" err="1">
                <a:latin typeface="+mj-lt"/>
                <a:ea typeface="Meiryo"/>
              </a:rPr>
              <a:t>instruccion</a:t>
            </a:r>
            <a:r>
              <a:rPr lang="en-US" sz="2600" b="1" dirty="0">
                <a:latin typeface="+mj-lt"/>
                <a:ea typeface="Meiryo"/>
              </a:rPr>
              <a:t> y </a:t>
            </a:r>
            <a:r>
              <a:rPr lang="en-US" sz="2600" b="1" dirty="0" err="1">
                <a:latin typeface="+mj-lt"/>
                <a:ea typeface="Meiryo"/>
              </a:rPr>
              <a:t>soporte</a:t>
            </a:r>
            <a:r>
              <a:rPr lang="en-US" sz="2600" b="1" dirty="0">
                <a:latin typeface="+mj-lt"/>
                <a:ea typeface="Meiryo"/>
              </a:rPr>
              <a:t> my </a:t>
            </a:r>
            <a:r>
              <a:rPr lang="en-US" sz="2600" b="1" dirty="0" err="1">
                <a:latin typeface="+mj-lt"/>
                <a:ea typeface="Meiryo"/>
              </a:rPr>
              <a:t>hijo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recibe</a:t>
            </a:r>
            <a:r>
              <a:rPr lang="en-US" sz="2600" b="1" dirty="0">
                <a:latin typeface="+mj-lt"/>
                <a:ea typeface="Meiryo"/>
              </a:rPr>
              <a:t>?</a:t>
            </a:r>
            <a:endParaRPr lang="en-US" dirty="0"/>
          </a:p>
        </p:txBody>
      </p:sp>
      <p:graphicFrame>
        <p:nvGraphicFramePr>
          <p:cNvPr id="3" name="Table Placeholder 2">
            <a:extLst>
              <a:ext uri="{FF2B5EF4-FFF2-40B4-BE49-F238E27FC236}">
                <a16:creationId xmlns:a16="http://schemas.microsoft.com/office/drawing/2014/main" id="{42E60D13-EE02-A2A3-0337-124A3DCCF2A6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4253826896"/>
              </p:ext>
            </p:extLst>
          </p:nvPr>
        </p:nvGraphicFramePr>
        <p:xfrm>
          <a:off x="4360976" y="2329543"/>
          <a:ext cx="7237412" cy="240510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627653">
                  <a:extLst>
                    <a:ext uri="{9D8B030D-6E8A-4147-A177-3AD203B41FA5}">
                      <a16:colId xmlns:a16="http://schemas.microsoft.com/office/drawing/2014/main" val="2629456532"/>
                    </a:ext>
                  </a:extLst>
                </a:gridCol>
                <a:gridCol w="2166597">
                  <a:extLst>
                    <a:ext uri="{9D8B030D-6E8A-4147-A177-3AD203B41FA5}">
                      <a16:colId xmlns:a16="http://schemas.microsoft.com/office/drawing/2014/main" val="3868816490"/>
                    </a:ext>
                  </a:extLst>
                </a:gridCol>
                <a:gridCol w="1221581">
                  <a:extLst>
                    <a:ext uri="{9D8B030D-6E8A-4147-A177-3AD203B41FA5}">
                      <a16:colId xmlns:a16="http://schemas.microsoft.com/office/drawing/2014/main" val="1665366530"/>
                    </a:ext>
                  </a:extLst>
                </a:gridCol>
                <a:gridCol w="1221581">
                  <a:extLst>
                    <a:ext uri="{9D8B030D-6E8A-4147-A177-3AD203B41FA5}">
                      <a16:colId xmlns:a16="http://schemas.microsoft.com/office/drawing/2014/main" val="3920174543"/>
                    </a:ext>
                  </a:extLst>
                </a:gridCol>
              </a:tblGrid>
              <a:tr h="816428"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K – 2</a:t>
                      </a:r>
                      <a:r>
                        <a:rPr lang="en-US" b="0" baseline="30000" dirty="0"/>
                        <a:t>nd</a:t>
                      </a:r>
                      <a:r>
                        <a:rPr lang="en-US" b="0" dirty="0"/>
                        <a:t> Grado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/>
                        <a:t>Puntaje</a:t>
                      </a:r>
                      <a:r>
                        <a:rPr lang="en-US" b="0" dirty="0"/>
                        <a:t> ACCESS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Lexia English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SALE DE ESOL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415200"/>
                  </a:ext>
                </a:extLst>
              </a:tr>
              <a:tr h="67427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ACCESS </a:t>
                      </a:r>
                      <a:r>
                        <a:rPr lang="en-US" dirty="0" err="1"/>
                        <a:t>Puntaje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combinado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o mas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99804"/>
                  </a:ext>
                </a:extLst>
              </a:tr>
              <a:tr h="75358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ACCESS </a:t>
                      </a:r>
                      <a:r>
                        <a:rPr lang="en-US" dirty="0" err="1"/>
                        <a:t>seccion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lectura</a:t>
                      </a:r>
                      <a:r>
                        <a:rPr lang="en-US" dirty="0"/>
                        <a:t> y </a:t>
                      </a:r>
                      <a:r>
                        <a:rPr lang="en-US" dirty="0" err="1"/>
                        <a:t>puntaje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combinado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o mas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6478487"/>
                  </a:ext>
                </a:extLst>
              </a:tr>
            </a:tbl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5EB5078E-A211-50FE-69AA-9E7404606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8429" y="3124200"/>
            <a:ext cx="664028" cy="631371"/>
          </a:xfrm>
          <a:prstGeom prst="rect">
            <a:avLst/>
          </a:prstGeom>
        </p:spPr>
      </p:pic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06E7071B-4DF1-5A06-C90F-AA4284F70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8415" y="3952214"/>
            <a:ext cx="743121" cy="6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1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C6BED6-C5E6-2A47-A779-CF5E1D890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1039" y="1360714"/>
            <a:ext cx="3086099" cy="375557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Will this score change the instruction or support my child receives?</a:t>
            </a:r>
          </a:p>
        </p:txBody>
      </p:sp>
      <p:graphicFrame>
        <p:nvGraphicFramePr>
          <p:cNvPr id="3" name="Table Placeholder 2">
            <a:extLst>
              <a:ext uri="{FF2B5EF4-FFF2-40B4-BE49-F238E27FC236}">
                <a16:creationId xmlns:a16="http://schemas.microsoft.com/office/drawing/2014/main" id="{42E60D13-EE02-A2A3-0337-124A3DCCF2A6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4135477782"/>
              </p:ext>
            </p:extLst>
          </p:nvPr>
        </p:nvGraphicFramePr>
        <p:xfrm>
          <a:off x="4360976" y="2329543"/>
          <a:ext cx="7237412" cy="295374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69167">
                  <a:extLst>
                    <a:ext uri="{9D8B030D-6E8A-4147-A177-3AD203B41FA5}">
                      <a16:colId xmlns:a16="http://schemas.microsoft.com/office/drawing/2014/main" val="2629456532"/>
                    </a:ext>
                  </a:extLst>
                </a:gridCol>
                <a:gridCol w="2025083">
                  <a:extLst>
                    <a:ext uri="{9D8B030D-6E8A-4147-A177-3AD203B41FA5}">
                      <a16:colId xmlns:a16="http://schemas.microsoft.com/office/drawing/2014/main" val="3868816490"/>
                    </a:ext>
                  </a:extLst>
                </a:gridCol>
                <a:gridCol w="1221581">
                  <a:extLst>
                    <a:ext uri="{9D8B030D-6E8A-4147-A177-3AD203B41FA5}">
                      <a16:colId xmlns:a16="http://schemas.microsoft.com/office/drawing/2014/main" val="1665366530"/>
                    </a:ext>
                  </a:extLst>
                </a:gridCol>
                <a:gridCol w="1221581">
                  <a:extLst>
                    <a:ext uri="{9D8B030D-6E8A-4147-A177-3AD203B41FA5}">
                      <a16:colId xmlns:a16="http://schemas.microsoft.com/office/drawing/2014/main" val="3920174543"/>
                    </a:ext>
                  </a:extLst>
                </a:gridCol>
              </a:tblGrid>
              <a:tr h="81642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3</a:t>
                      </a:r>
                      <a:r>
                        <a:rPr lang="en-US" sz="1800" b="0" baseline="30000" dirty="0"/>
                        <a:t>rd</a:t>
                      </a:r>
                      <a:r>
                        <a:rPr lang="en-US" sz="1800" b="0" dirty="0"/>
                        <a:t> – 5</a:t>
                      </a:r>
                      <a:r>
                        <a:rPr lang="en-US" sz="1800" b="0" baseline="30000" dirty="0"/>
                        <a:t>th</a:t>
                      </a:r>
                      <a:r>
                        <a:rPr lang="en-US" sz="1800" b="0" dirty="0"/>
                        <a:t> 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Lexia English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ESOL EXIT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415200"/>
                  </a:ext>
                </a:extLst>
              </a:tr>
              <a:tr h="67427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ACCESS Overall score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and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99804"/>
                  </a:ext>
                </a:extLst>
              </a:tr>
              <a:tr h="91255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ACCESS reading section and overall score</a:t>
                      </a:r>
                    </a:p>
                    <a:p>
                      <a:pPr lvl="0" algn="l">
                        <a:buNone/>
                      </a:pP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dirty="0"/>
                        <a:t>FAST Reading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and above</a:t>
                      </a:r>
                    </a:p>
                    <a:p>
                      <a:pPr lvl="0" algn="l">
                        <a:buNone/>
                      </a:pPr>
                      <a:endParaRPr lang="en-US" dirty="0"/>
                    </a:p>
                    <a:p>
                      <a:pPr lvl="0" algn="l">
                        <a:buNone/>
                      </a:pPr>
                      <a:endParaRPr lang="en-US" dirty="0"/>
                    </a:p>
                    <a:p>
                      <a:pPr lvl="0" algn="l">
                        <a:buNone/>
                      </a:pP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dirty="0"/>
                        <a:t>3 and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6478487"/>
                  </a:ext>
                </a:extLst>
              </a:tr>
            </a:tbl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5EB5078E-A211-50FE-69AA-9E7404606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8429" y="3124200"/>
            <a:ext cx="664028" cy="631371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B94D01B1-63AD-ADBE-ED5C-DED9967F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5061" y="4087409"/>
            <a:ext cx="743121" cy="6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6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C6BED6-C5E6-2A47-A779-CF5E1D890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1039" y="1360714"/>
            <a:ext cx="3086099" cy="3755572"/>
          </a:xfrm>
        </p:spPr>
        <p:txBody>
          <a:bodyPr vert="horz" lIns="109728" tIns="109728" rIns="109728" bIns="91440" rtlCol="0" anchor="t">
            <a:normAutofit fontScale="92500"/>
          </a:bodyPr>
          <a:lstStyle/>
          <a:p>
            <a:r>
              <a:rPr lang="en-US" sz="2600" b="1" dirty="0">
                <a:latin typeface="+mj-lt"/>
                <a:ea typeface="Meiryo"/>
              </a:rPr>
              <a:t>Que </a:t>
            </a:r>
            <a:r>
              <a:rPr lang="en-US" sz="2600" b="1" dirty="0" err="1">
                <a:latin typeface="+mj-lt"/>
                <a:ea typeface="Meiryo"/>
              </a:rPr>
              <a:t>efectos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tendran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los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resultados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en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el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tipo</a:t>
            </a:r>
            <a:r>
              <a:rPr lang="en-US" sz="2600" b="1" dirty="0">
                <a:latin typeface="+mj-lt"/>
                <a:ea typeface="Meiryo"/>
              </a:rPr>
              <a:t> de </a:t>
            </a:r>
            <a:r>
              <a:rPr lang="en-US" sz="2600" b="1" dirty="0" err="1">
                <a:latin typeface="+mj-lt"/>
                <a:ea typeface="Meiryo"/>
              </a:rPr>
              <a:t>instruccion</a:t>
            </a:r>
            <a:r>
              <a:rPr lang="en-US" sz="2600" b="1" dirty="0">
                <a:latin typeface="+mj-lt"/>
                <a:ea typeface="Meiryo"/>
              </a:rPr>
              <a:t> y </a:t>
            </a:r>
            <a:r>
              <a:rPr lang="en-US" sz="2600" b="1" dirty="0" err="1">
                <a:latin typeface="+mj-lt"/>
                <a:ea typeface="Meiryo"/>
              </a:rPr>
              <a:t>soporte</a:t>
            </a:r>
            <a:r>
              <a:rPr lang="en-US" sz="2600" b="1" dirty="0">
                <a:latin typeface="+mj-lt"/>
                <a:ea typeface="Meiryo"/>
              </a:rPr>
              <a:t> my </a:t>
            </a:r>
            <a:r>
              <a:rPr lang="en-US" sz="2600" b="1" dirty="0" err="1">
                <a:latin typeface="+mj-lt"/>
                <a:ea typeface="Meiryo"/>
              </a:rPr>
              <a:t>hijo</a:t>
            </a:r>
            <a:r>
              <a:rPr lang="en-US" sz="2600" b="1" dirty="0">
                <a:latin typeface="+mj-lt"/>
                <a:ea typeface="Meiryo"/>
              </a:rPr>
              <a:t> </a:t>
            </a:r>
            <a:r>
              <a:rPr lang="en-US" sz="2600" b="1" dirty="0" err="1">
                <a:latin typeface="+mj-lt"/>
                <a:ea typeface="Meiryo"/>
              </a:rPr>
              <a:t>recibe</a:t>
            </a:r>
            <a:r>
              <a:rPr lang="en-US" sz="2600" b="1" dirty="0">
                <a:latin typeface="+mj-lt"/>
                <a:ea typeface="Meiryo"/>
              </a:rPr>
              <a:t>?</a:t>
            </a:r>
            <a:endParaRPr lang="en-US" dirty="0"/>
          </a:p>
        </p:txBody>
      </p:sp>
      <p:graphicFrame>
        <p:nvGraphicFramePr>
          <p:cNvPr id="3" name="Table Placeholder 2">
            <a:extLst>
              <a:ext uri="{FF2B5EF4-FFF2-40B4-BE49-F238E27FC236}">
                <a16:creationId xmlns:a16="http://schemas.microsoft.com/office/drawing/2014/main" id="{42E60D13-EE02-A2A3-0337-124A3DCCF2A6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905319337"/>
              </p:ext>
            </p:extLst>
          </p:nvPr>
        </p:nvGraphicFramePr>
        <p:xfrm>
          <a:off x="4360976" y="2329543"/>
          <a:ext cx="7237412" cy="295374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69167">
                  <a:extLst>
                    <a:ext uri="{9D8B030D-6E8A-4147-A177-3AD203B41FA5}">
                      <a16:colId xmlns:a16="http://schemas.microsoft.com/office/drawing/2014/main" val="2629456532"/>
                    </a:ext>
                  </a:extLst>
                </a:gridCol>
                <a:gridCol w="2025083">
                  <a:extLst>
                    <a:ext uri="{9D8B030D-6E8A-4147-A177-3AD203B41FA5}">
                      <a16:colId xmlns:a16="http://schemas.microsoft.com/office/drawing/2014/main" val="3868816490"/>
                    </a:ext>
                  </a:extLst>
                </a:gridCol>
                <a:gridCol w="1221581">
                  <a:extLst>
                    <a:ext uri="{9D8B030D-6E8A-4147-A177-3AD203B41FA5}">
                      <a16:colId xmlns:a16="http://schemas.microsoft.com/office/drawing/2014/main" val="1665366530"/>
                    </a:ext>
                  </a:extLst>
                </a:gridCol>
                <a:gridCol w="1221581">
                  <a:extLst>
                    <a:ext uri="{9D8B030D-6E8A-4147-A177-3AD203B41FA5}">
                      <a16:colId xmlns:a16="http://schemas.microsoft.com/office/drawing/2014/main" val="3920174543"/>
                    </a:ext>
                  </a:extLst>
                </a:gridCol>
              </a:tblGrid>
              <a:tr h="81642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3</a:t>
                      </a:r>
                      <a:r>
                        <a:rPr lang="en-US" sz="1800" b="0" baseline="30000" dirty="0"/>
                        <a:t>rd</a:t>
                      </a:r>
                      <a:r>
                        <a:rPr lang="en-US" sz="1800" b="0" dirty="0"/>
                        <a:t> – 5</a:t>
                      </a:r>
                      <a:r>
                        <a:rPr lang="en-US" sz="1800" b="0" baseline="30000" dirty="0"/>
                        <a:t>th</a:t>
                      </a:r>
                      <a:r>
                        <a:rPr lang="en-US" sz="1800" b="0" dirty="0"/>
                        <a:t>  Grado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/>
                        <a:t>Puntaje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Lexia English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SALE DE ESOL</a:t>
                      </a:r>
                      <a:endParaRPr lang="en-US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415200"/>
                  </a:ext>
                </a:extLst>
              </a:tr>
              <a:tr h="67427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ACCESS </a:t>
                      </a:r>
                      <a:r>
                        <a:rPr lang="en-US" dirty="0" err="1"/>
                        <a:t>Puntaje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combinado</a:t>
                      </a:r>
                      <a:r>
                        <a:rPr lang="en-US" dirty="0"/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o mas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99804"/>
                  </a:ext>
                </a:extLst>
              </a:tr>
              <a:tr h="91255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ACCESS </a:t>
                      </a:r>
                      <a:r>
                        <a:rPr lang="en-US" dirty="0" err="1"/>
                        <a:t>seccion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lectura</a:t>
                      </a:r>
                      <a:r>
                        <a:rPr lang="en-US" dirty="0"/>
                        <a:t> y </a:t>
                      </a:r>
                      <a:r>
                        <a:rPr lang="en-US" dirty="0" err="1"/>
                        <a:t>puntaje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combinado</a:t>
                      </a:r>
                      <a:r>
                        <a:rPr lang="en-US" dirty="0"/>
                        <a:t> </a:t>
                      </a:r>
                    </a:p>
                    <a:p>
                      <a:pPr lvl="0" algn="l">
                        <a:buNone/>
                      </a:pP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dirty="0"/>
                        <a:t>FAST Lectura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o mas</a:t>
                      </a:r>
                    </a:p>
                    <a:p>
                      <a:pPr lvl="0" algn="l">
                        <a:buNone/>
                      </a:pPr>
                      <a:endParaRPr lang="en-US" dirty="0"/>
                    </a:p>
                    <a:p>
                      <a:pPr lvl="0" algn="l">
                        <a:buNone/>
                      </a:pPr>
                      <a:endParaRPr lang="en-US" dirty="0"/>
                    </a:p>
                    <a:p>
                      <a:pPr lvl="0" algn="l">
                        <a:buNone/>
                      </a:pP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dirty="0"/>
                        <a:t>3 o mas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6478487"/>
                  </a:ext>
                </a:extLst>
              </a:tr>
            </a:tbl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5EB5078E-A211-50FE-69AA-9E7404606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8429" y="3124200"/>
            <a:ext cx="664028" cy="631371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B94D01B1-63AD-ADBE-ED5C-DED9967F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5061" y="4087409"/>
            <a:ext cx="743121" cy="6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4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5451-9C62-77F3-8A67-768FD708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Meiryo"/>
              </a:rPr>
              <a:t>Reevaluation of ESOL services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544A-F007-AEFD-6CE9-9AEC8769D4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037" y="2612572"/>
            <a:ext cx="10829925" cy="3725183"/>
          </a:xfrm>
        </p:spPr>
        <p:txBody>
          <a:bodyPr vert="horz" lIns="109728" tIns="109728" rIns="109728" bIns="91440" rtlCol="0" anchor="t">
            <a:noAutofit/>
          </a:bodyPr>
          <a:lstStyle/>
          <a:p>
            <a:r>
              <a:rPr lang="en-US" sz="3600" dirty="0">
                <a:ea typeface="Meiryo"/>
              </a:rPr>
              <a:t>Annually</a:t>
            </a:r>
          </a:p>
          <a:p>
            <a:r>
              <a:rPr lang="en-US" sz="3600" dirty="0">
                <a:ea typeface="Meiryo"/>
              </a:rPr>
              <a:t>After the third year in the program</a:t>
            </a:r>
          </a:p>
          <a:p>
            <a:r>
              <a:rPr lang="en-US" sz="3600" dirty="0">
                <a:ea typeface="Meiryo"/>
              </a:rPr>
              <a:t>Written notification of Meeting </a:t>
            </a:r>
          </a:p>
          <a:p>
            <a:r>
              <a:rPr lang="en-US" sz="3600" dirty="0">
                <a:ea typeface="Meiryo"/>
              </a:rPr>
              <a:t>Your attendance and input are important </a:t>
            </a: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/>
          </a:p>
          <a:p>
            <a:r>
              <a:rPr lang="en-US" sz="3600" dirty="0"/>
              <a:t>Speaking</a:t>
            </a:r>
            <a:endParaRPr lang="en-US" sz="360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951579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5451-9C62-77F3-8A67-768FD708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ea typeface="Meiryo"/>
              </a:rPr>
              <a:t>Reevaluacion</a:t>
            </a:r>
            <a:r>
              <a:rPr lang="en-US" dirty="0">
                <a:ea typeface="Meiryo"/>
              </a:rPr>
              <a:t> de la </a:t>
            </a:r>
            <a:r>
              <a:rPr lang="en-US" dirty="0" err="1">
                <a:ea typeface="Meiryo"/>
              </a:rPr>
              <a:t>necesidad</a:t>
            </a:r>
            <a:r>
              <a:rPr lang="en-US" dirty="0">
                <a:ea typeface="Meiryo"/>
              </a:rPr>
              <a:t> de </a:t>
            </a:r>
            <a:r>
              <a:rPr lang="en-US" dirty="0" err="1">
                <a:ea typeface="Meiryo"/>
              </a:rPr>
              <a:t>servicios</a:t>
            </a:r>
            <a:r>
              <a:rPr lang="en-US" dirty="0">
                <a:ea typeface="Meiryo"/>
              </a:rPr>
              <a:t> ESOL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544A-F007-AEFD-6CE9-9AEC8769D4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037" y="2612572"/>
            <a:ext cx="10829925" cy="3725183"/>
          </a:xfrm>
        </p:spPr>
        <p:txBody>
          <a:bodyPr vert="horz" lIns="109728" tIns="109728" rIns="109728" bIns="91440" rtlCol="0" anchor="t">
            <a:noAutofit/>
          </a:bodyPr>
          <a:lstStyle/>
          <a:p>
            <a:r>
              <a:rPr lang="en-US" sz="3600" dirty="0" err="1">
                <a:ea typeface="Meiryo"/>
              </a:rPr>
              <a:t>Anualmente</a:t>
            </a:r>
          </a:p>
          <a:p>
            <a:r>
              <a:rPr lang="en-US" sz="3600" dirty="0" err="1">
                <a:ea typeface="Meiryo"/>
              </a:rPr>
              <a:t>Despues</a:t>
            </a:r>
            <a:r>
              <a:rPr lang="en-US" sz="3600" dirty="0">
                <a:ea typeface="Meiryo"/>
              </a:rPr>
              <a:t> del </a:t>
            </a:r>
            <a:r>
              <a:rPr lang="en-US" sz="3600" dirty="0" err="1">
                <a:ea typeface="Meiryo"/>
              </a:rPr>
              <a:t>tercer</a:t>
            </a:r>
            <a:r>
              <a:rPr lang="en-US" sz="3600" dirty="0">
                <a:ea typeface="Meiryo"/>
              </a:rPr>
              <a:t> </a:t>
            </a:r>
            <a:r>
              <a:rPr lang="en-US" sz="3600" dirty="0" err="1">
                <a:ea typeface="Meiryo"/>
              </a:rPr>
              <a:t>a~o</a:t>
            </a:r>
            <a:r>
              <a:rPr lang="en-US" sz="3600" dirty="0">
                <a:ea typeface="Meiryo"/>
              </a:rPr>
              <a:t> </a:t>
            </a:r>
            <a:r>
              <a:rPr lang="en-US" sz="3600" dirty="0" err="1">
                <a:ea typeface="Meiryo"/>
              </a:rPr>
              <a:t>en</a:t>
            </a:r>
            <a:r>
              <a:rPr lang="en-US" sz="3600" dirty="0">
                <a:ea typeface="Meiryo"/>
              </a:rPr>
              <a:t> </a:t>
            </a:r>
            <a:r>
              <a:rPr lang="en-US" sz="3600" dirty="0" err="1">
                <a:ea typeface="Meiryo"/>
              </a:rPr>
              <a:t>el</a:t>
            </a:r>
            <a:r>
              <a:rPr lang="en-US" sz="3600" dirty="0">
                <a:ea typeface="Meiryo"/>
              </a:rPr>
              <a:t> </a:t>
            </a:r>
            <a:r>
              <a:rPr lang="en-US" sz="3600" dirty="0" err="1">
                <a:ea typeface="Meiryo"/>
              </a:rPr>
              <a:t>programa</a:t>
            </a:r>
          </a:p>
          <a:p>
            <a:r>
              <a:rPr lang="en-US" sz="3600" dirty="0" err="1">
                <a:ea typeface="Meiryo"/>
              </a:rPr>
              <a:t>Notificacion</a:t>
            </a:r>
            <a:r>
              <a:rPr lang="en-US" sz="3600" dirty="0">
                <a:ea typeface="Meiryo"/>
              </a:rPr>
              <a:t> </a:t>
            </a:r>
            <a:r>
              <a:rPr lang="en-US" sz="3600" dirty="0" err="1">
                <a:ea typeface="Meiryo"/>
              </a:rPr>
              <a:t>escrita</a:t>
            </a:r>
            <a:r>
              <a:rPr lang="en-US" sz="3600" dirty="0">
                <a:ea typeface="Meiryo"/>
              </a:rPr>
              <a:t> para </a:t>
            </a:r>
            <a:r>
              <a:rPr lang="en-US" sz="3600" dirty="0" err="1">
                <a:ea typeface="Meiryo"/>
              </a:rPr>
              <a:t>una</a:t>
            </a:r>
            <a:r>
              <a:rPr lang="en-US" sz="3600" dirty="0">
                <a:ea typeface="Meiryo"/>
              </a:rPr>
              <a:t> reunion </a:t>
            </a:r>
          </a:p>
          <a:p>
            <a:r>
              <a:rPr lang="en-US" sz="3600" dirty="0">
                <a:ea typeface="Meiryo"/>
              </a:rPr>
              <a:t>Su </a:t>
            </a:r>
            <a:r>
              <a:rPr lang="en-US" sz="3600" dirty="0" err="1">
                <a:ea typeface="Meiryo"/>
              </a:rPr>
              <a:t>asistencia</a:t>
            </a:r>
            <a:r>
              <a:rPr lang="en-US" sz="3600" dirty="0">
                <a:ea typeface="Meiryo"/>
              </a:rPr>
              <a:t> y </a:t>
            </a:r>
            <a:r>
              <a:rPr lang="en-US" sz="3600" dirty="0" err="1">
                <a:ea typeface="Meiryo"/>
              </a:rPr>
              <a:t>comentarios</a:t>
            </a:r>
            <a:r>
              <a:rPr lang="en-US" sz="3600" dirty="0">
                <a:ea typeface="Meiryo"/>
              </a:rPr>
              <a:t> son </a:t>
            </a:r>
            <a:r>
              <a:rPr lang="en-US" sz="3600" dirty="0" err="1">
                <a:ea typeface="Meiryo"/>
              </a:rPr>
              <a:t>importantes</a:t>
            </a:r>
          </a:p>
          <a:p>
            <a:pPr marL="0" indent="0">
              <a:buNone/>
            </a:pPr>
            <a:endParaRPr lang="en-US" dirty="0">
              <a:ea typeface="Meiryo"/>
            </a:endParaRPr>
          </a:p>
          <a:p>
            <a:pPr marL="0" indent="0">
              <a:buNone/>
            </a:pPr>
            <a:r>
              <a:rPr lang="en-US" sz="3600" dirty="0">
                <a:ea typeface="Meiryo"/>
              </a:rPr>
              <a:t>   </a:t>
            </a: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/>
          </a:p>
          <a:p>
            <a:r>
              <a:rPr lang="en-US" sz="3600" dirty="0"/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966231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8507-505E-AEA1-ECC8-374B2EDF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E708F-82E1-653A-BDFE-347324A255E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After your child exits the ESOL program, we monitor his/her academic progress for two consecutive years. </a:t>
            </a:r>
          </a:p>
        </p:txBody>
      </p:sp>
      <p:pic>
        <p:nvPicPr>
          <p:cNvPr id="6" name="Picture Placeholder 5" descr="A tractor in a field">
            <a:extLst>
              <a:ext uri="{FF2B5EF4-FFF2-40B4-BE49-F238E27FC236}">
                <a16:creationId xmlns:a16="http://schemas.microsoft.com/office/drawing/2014/main" id="{5B65CF3C-C87C-5361-BB9F-5021149B96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/>
      </p:pic>
    </p:spTree>
    <p:extLst>
      <p:ext uri="{BB962C8B-B14F-4D97-AF65-F5344CB8AC3E}">
        <p14:creationId xmlns:p14="http://schemas.microsoft.com/office/powerpoint/2010/main" val="405321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426029"/>
            <a:ext cx="5143500" cy="4561113"/>
          </a:xfrm>
        </p:spPr>
        <p:txBody>
          <a:bodyPr anchor="b">
            <a:normAutofit fontScale="90000"/>
          </a:bodyPr>
          <a:lstStyle/>
          <a:p>
            <a:r>
              <a:rPr lang="en-US" sz="3600" dirty="0"/>
              <a:t>ACCESS 2.0</a:t>
            </a:r>
            <a:br>
              <a:rPr lang="en-US" dirty="0"/>
            </a:br>
            <a:br>
              <a:rPr lang="en-US" b="0" dirty="0"/>
            </a:br>
            <a:r>
              <a:rPr lang="en-US" sz="4000" b="0" dirty="0"/>
              <a:t>ACCESS for ELLs is an English language proficiency test that measures students’ academic English language skills.</a:t>
            </a:r>
          </a:p>
        </p:txBody>
      </p:sp>
    </p:spTree>
    <p:extLst>
      <p:ext uri="{BB962C8B-B14F-4D97-AF65-F5344CB8AC3E}">
        <p14:creationId xmlns:p14="http://schemas.microsoft.com/office/powerpoint/2010/main" val="1282301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8507-505E-AEA1-ECC8-374B2EDF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Meiryo"/>
              </a:rPr>
              <a:t>Seguimiento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E708F-82E1-653A-BDFE-347324A255E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109728" tIns="109728" rIns="109728" bIns="91440" rtlCol="0" anchor="t">
            <a:normAutofit/>
          </a:bodyPr>
          <a:lstStyle/>
          <a:p>
            <a:r>
              <a:rPr lang="en-US" sz="3200" dirty="0" err="1"/>
              <a:t>Despues</a:t>
            </a:r>
            <a:r>
              <a:rPr lang="en-US" sz="3200" dirty="0"/>
              <a:t> de que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estudiante</a:t>
            </a:r>
            <a:r>
              <a:rPr lang="en-US" sz="3200" dirty="0"/>
              <a:t> sale del </a:t>
            </a:r>
            <a:r>
              <a:rPr lang="en-US" sz="3200" dirty="0" err="1"/>
              <a:t>programa</a:t>
            </a:r>
            <a:r>
              <a:rPr lang="en-US" sz="3200" dirty="0"/>
              <a:t> ESOL, se le hara un seguimiento al </a:t>
            </a:r>
            <a:r>
              <a:rPr lang="en-US" sz="3200" dirty="0" err="1"/>
              <a:t>progreso</a:t>
            </a:r>
            <a:r>
              <a:rPr lang="en-US" sz="3200" dirty="0"/>
              <a:t> </a:t>
            </a:r>
            <a:r>
              <a:rPr lang="en-US" sz="3200" dirty="0" err="1"/>
              <a:t>academico</a:t>
            </a:r>
            <a:r>
              <a:rPr lang="en-US" sz="3200" dirty="0"/>
              <a:t> </a:t>
            </a:r>
            <a:r>
              <a:rPr lang="en-US" sz="3200" dirty="0" err="1"/>
              <a:t>por</a:t>
            </a:r>
            <a:r>
              <a:rPr lang="en-US" sz="3200" dirty="0"/>
              <a:t> 2 </a:t>
            </a:r>
            <a:r>
              <a:rPr lang="en-US" sz="3200" dirty="0" err="1"/>
              <a:t>a~os</a:t>
            </a:r>
            <a:r>
              <a:rPr lang="en-US" sz="3200" dirty="0"/>
              <a:t> </a:t>
            </a:r>
            <a:r>
              <a:rPr lang="en-US" sz="3200" dirty="0" err="1"/>
              <a:t>consecutivos</a:t>
            </a:r>
            <a:r>
              <a:rPr lang="en-US" sz="3200" dirty="0"/>
              <a:t>.  </a:t>
            </a:r>
            <a:endParaRPr lang="en-US" sz="3200"/>
          </a:p>
        </p:txBody>
      </p:sp>
      <p:pic>
        <p:nvPicPr>
          <p:cNvPr id="6" name="Picture Placeholder 5" descr="A tractor in a field">
            <a:extLst>
              <a:ext uri="{FF2B5EF4-FFF2-40B4-BE49-F238E27FC236}">
                <a16:creationId xmlns:a16="http://schemas.microsoft.com/office/drawing/2014/main" id="{5B65CF3C-C87C-5361-BB9F-5021149B96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>
          <a:xfrm>
            <a:off x="3353" y="4101284"/>
            <a:ext cx="12188647" cy="2756716"/>
          </a:xfrm>
        </p:spPr>
      </p:pic>
    </p:spTree>
    <p:extLst>
      <p:ext uri="{BB962C8B-B14F-4D97-AF65-F5344CB8AC3E}">
        <p14:creationId xmlns:p14="http://schemas.microsoft.com/office/powerpoint/2010/main" val="1739833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4BAAE-F3C2-4167-8E55-3D4A3B8F9F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323115" y="4057802"/>
            <a:ext cx="6174360" cy="2186830"/>
          </a:xfrm>
        </p:spPr>
        <p:txBody>
          <a:bodyPr anchor="t">
            <a:normAutofit/>
          </a:bodyPr>
          <a:lstStyle/>
          <a:p>
            <a:r>
              <a:rPr lang="en-US" dirty="0"/>
              <a:t>Laura Hernandez Figueroa</a:t>
            </a:r>
          </a:p>
          <a:p>
            <a:r>
              <a:rPr lang="en-US" dirty="0"/>
              <a:t>941-708-8400  Ext. 52046</a:t>
            </a:r>
          </a:p>
          <a:p>
            <a:r>
              <a:rPr lang="en-US" dirty="0"/>
              <a:t>hernandezfigueroal@manateeschools.net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13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426029"/>
            <a:ext cx="5143500" cy="4561113"/>
          </a:xfrm>
        </p:spPr>
        <p:txBody>
          <a:bodyPr anchor="b">
            <a:normAutofit fontScale="90000"/>
          </a:bodyPr>
          <a:lstStyle/>
          <a:p>
            <a:r>
              <a:rPr lang="en-US" sz="3600" dirty="0"/>
              <a:t>ACCESS 2.0</a:t>
            </a:r>
            <a:br>
              <a:rPr lang="en-US" dirty="0"/>
            </a:br>
            <a:br>
              <a:rPr lang="en-US" b="0" dirty="0"/>
            </a:br>
            <a:r>
              <a:rPr lang="en-US" sz="4000" b="0" dirty="0"/>
              <a:t>ACCESS for ELLs es </a:t>
            </a:r>
            <a:r>
              <a:rPr lang="en-US" sz="4000" b="0" dirty="0" err="1"/>
              <a:t>una</a:t>
            </a:r>
            <a:r>
              <a:rPr lang="en-US" sz="4000" b="0" dirty="0"/>
              <a:t> </a:t>
            </a:r>
            <a:r>
              <a:rPr lang="en-US" sz="4000" b="0" dirty="0" err="1"/>
              <a:t>prueva</a:t>
            </a:r>
            <a:r>
              <a:rPr lang="en-US" sz="4000" b="0" dirty="0"/>
              <a:t> que </a:t>
            </a:r>
            <a:r>
              <a:rPr lang="en-US" sz="4000" b="0" dirty="0" err="1"/>
              <a:t>mide</a:t>
            </a:r>
            <a:r>
              <a:rPr lang="en-US" sz="4000" b="0" dirty="0"/>
              <a:t> las </a:t>
            </a:r>
            <a:r>
              <a:rPr lang="en-US" sz="4000" b="0" dirty="0" err="1"/>
              <a:t>habilidades</a:t>
            </a:r>
            <a:r>
              <a:rPr lang="en-US" sz="4000" b="0" dirty="0"/>
              <a:t> </a:t>
            </a:r>
            <a:r>
              <a:rPr lang="en-US" sz="4000" b="0" dirty="0" err="1"/>
              <a:t>linguisticas</a:t>
            </a:r>
            <a:r>
              <a:rPr lang="en-US" sz="4000" b="0" dirty="0"/>
              <a:t> del Ingles </a:t>
            </a:r>
            <a:r>
              <a:rPr lang="en-US" sz="4000" b="0" dirty="0" err="1"/>
              <a:t>academico</a:t>
            </a:r>
            <a:r>
              <a:rPr lang="en-US" sz="4000" b="0" dirty="0"/>
              <a:t> de </a:t>
            </a:r>
            <a:r>
              <a:rPr lang="en-US" sz="4000" b="0" dirty="0" err="1"/>
              <a:t>los</a:t>
            </a:r>
            <a:r>
              <a:rPr lang="en-US" sz="4000" b="0" dirty="0"/>
              <a:t> </a:t>
            </a:r>
            <a:r>
              <a:rPr lang="en-US" sz="4000" b="0" dirty="0" err="1"/>
              <a:t>estudiantes</a:t>
            </a:r>
            <a:r>
              <a:rPr lang="en-US" sz="4000" b="0" dirty="0"/>
              <a:t>. </a:t>
            </a:r>
            <a:endParaRPr lang="en-US" sz="4000" b="0" dirty="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99581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5451-9C62-77F3-8A67-768FD708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for ELLs measures a student’s skills in </a:t>
            </a:r>
            <a:r>
              <a:rPr lang="en-US"/>
              <a:t>4 language domains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544A-F007-AEFD-6CE9-9AEC8769D4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037" y="2612572"/>
            <a:ext cx="10829925" cy="3319603"/>
          </a:xfrm>
        </p:spPr>
        <p:txBody>
          <a:bodyPr>
            <a:noAutofit/>
          </a:bodyPr>
          <a:lstStyle/>
          <a:p>
            <a:r>
              <a:rPr lang="en-US" sz="3600" dirty="0"/>
              <a:t>Listening</a:t>
            </a:r>
          </a:p>
          <a:p>
            <a:r>
              <a:rPr lang="en-US" sz="3600" dirty="0"/>
              <a:t>Reading</a:t>
            </a:r>
          </a:p>
          <a:p>
            <a:r>
              <a:rPr lang="en-US" sz="3600" dirty="0"/>
              <a:t>Writing </a:t>
            </a:r>
          </a:p>
          <a:p>
            <a:r>
              <a:rPr lang="en-US" sz="3600" dirty="0"/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122204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5451-9C62-77F3-8A67-768FD708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for ELLs </a:t>
            </a:r>
            <a:r>
              <a:rPr lang="en-US" dirty="0" err="1"/>
              <a:t>mide</a:t>
            </a:r>
            <a:r>
              <a:rPr lang="en-US" dirty="0"/>
              <a:t> las </a:t>
            </a:r>
            <a:r>
              <a:rPr lang="en-US" dirty="0" err="1"/>
              <a:t>habilidades</a:t>
            </a:r>
            <a:r>
              <a:rPr lang="en-US" dirty="0"/>
              <a:t> del </a:t>
            </a:r>
            <a:r>
              <a:rPr lang="en-US" dirty="0" err="1"/>
              <a:t>estudiante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4 areas del </a:t>
            </a:r>
            <a:r>
              <a:rPr lang="en-US" dirty="0" err="1"/>
              <a:t>lenguage</a:t>
            </a:r>
            <a:r>
              <a:rPr lang="en-US" dirty="0"/>
              <a:t>:</a:t>
            </a:r>
            <a:endParaRPr lang="en-US" dirty="0"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544A-F007-AEFD-6CE9-9AEC8769D4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037" y="2612572"/>
            <a:ext cx="10829925" cy="3725183"/>
          </a:xfrm>
        </p:spPr>
        <p:txBody>
          <a:bodyPr vert="horz" lIns="109728" tIns="109728" rIns="109728" bIns="91440" rtlCol="0" anchor="t">
            <a:noAutofit/>
          </a:bodyPr>
          <a:lstStyle/>
          <a:p>
            <a:r>
              <a:rPr lang="en-US" sz="3600" dirty="0" err="1">
                <a:ea typeface="Meiryo"/>
              </a:rPr>
              <a:t>Escuchar</a:t>
            </a:r>
            <a:endParaRPr lang="en-US" sz="3600" dirty="0" err="1"/>
          </a:p>
          <a:p>
            <a:r>
              <a:rPr lang="en-US" sz="3600" dirty="0">
                <a:ea typeface="Meiryo"/>
              </a:rPr>
              <a:t>Leer</a:t>
            </a:r>
          </a:p>
          <a:p>
            <a:r>
              <a:rPr lang="en-US" sz="3600" dirty="0" err="1"/>
              <a:t>Escribir</a:t>
            </a:r>
            <a:endParaRPr lang="en-US" sz="3600" dirty="0" err="1">
              <a:ea typeface="Meiryo"/>
            </a:endParaRPr>
          </a:p>
          <a:p>
            <a:r>
              <a:rPr lang="en-US" sz="3600" dirty="0">
                <a:ea typeface="Meiryo"/>
              </a:rPr>
              <a:t>Hablar</a:t>
            </a: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  <a:p>
            <a:endParaRPr lang="en-US" sz="3600" dirty="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96537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>
                <a:latin typeface="+mn-lt"/>
              </a:rPr>
              <a:t>Students use listening, speaking, reading, and writing skills to learn academic content, share information, and discuss ideas.</a:t>
            </a:r>
            <a:br>
              <a:rPr lang="en-US" sz="1800" b="0" dirty="0">
                <a:latin typeface="+mn-lt"/>
              </a:rPr>
            </a:br>
            <a:br>
              <a:rPr lang="en-US" sz="1800" b="0" dirty="0">
                <a:latin typeface="+mn-lt"/>
              </a:rPr>
            </a:br>
            <a:br>
              <a:rPr lang="en-US" sz="1800" b="0" dirty="0">
                <a:latin typeface="+mn-lt"/>
              </a:rPr>
            </a:br>
            <a:endParaRPr lang="en-US" sz="1800" b="0" dirty="0">
              <a:latin typeface="+mn-lt"/>
            </a:endParaRPr>
          </a:p>
        </p:txBody>
      </p:sp>
      <p:pic>
        <p:nvPicPr>
          <p:cNvPr id="12" name="Picture Placeholder 11" descr="Tractor in a field">
            <a:extLst>
              <a:ext uri="{FF2B5EF4-FFF2-40B4-BE49-F238E27FC236}">
                <a16:creationId xmlns:a16="http://schemas.microsoft.com/office/drawing/2014/main" id="{1D72F91E-78DC-4ED2-886A-750102A08E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" r="14"/>
          <a:stretch/>
        </p:blipFill>
        <p:spPr/>
      </p:pic>
    </p:spTree>
    <p:extLst>
      <p:ext uri="{BB962C8B-B14F-4D97-AF65-F5344CB8AC3E}">
        <p14:creationId xmlns:p14="http://schemas.microsoft.com/office/powerpoint/2010/main" val="378934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>
                <a:latin typeface="+mn-lt"/>
              </a:rPr>
              <a:t>Los </a:t>
            </a:r>
            <a:r>
              <a:rPr lang="en-US" sz="3600" b="0" err="1">
                <a:latin typeface="+mn-lt"/>
              </a:rPr>
              <a:t>estudiantes</a:t>
            </a:r>
            <a:r>
              <a:rPr lang="en-US" sz="3600" b="0" dirty="0">
                <a:latin typeface="+mn-lt"/>
              </a:rPr>
              <a:t> </a:t>
            </a:r>
            <a:r>
              <a:rPr lang="en-US" sz="3600" b="0" err="1">
                <a:latin typeface="+mn-lt"/>
              </a:rPr>
              <a:t>usan</a:t>
            </a:r>
            <a:r>
              <a:rPr lang="en-US" sz="3600" b="0" dirty="0">
                <a:latin typeface="+mn-lt"/>
              </a:rPr>
              <a:t> las </a:t>
            </a:r>
            <a:r>
              <a:rPr lang="en-US" sz="3600" b="0" err="1">
                <a:latin typeface="+mn-lt"/>
              </a:rPr>
              <a:t>habilidades</a:t>
            </a:r>
            <a:r>
              <a:rPr lang="en-US" sz="3600" b="0" dirty="0">
                <a:latin typeface="+mn-lt"/>
              </a:rPr>
              <a:t> de </a:t>
            </a:r>
            <a:r>
              <a:rPr lang="en-US" sz="3600" b="0" err="1">
                <a:latin typeface="+mn-lt"/>
              </a:rPr>
              <a:t>escuchar</a:t>
            </a:r>
            <a:r>
              <a:rPr lang="en-US" sz="3600" b="0" dirty="0">
                <a:latin typeface="+mn-lt"/>
              </a:rPr>
              <a:t>, </a:t>
            </a:r>
            <a:r>
              <a:rPr lang="en-US" sz="3600" b="0" err="1">
                <a:latin typeface="+mn-lt"/>
              </a:rPr>
              <a:t>hablar</a:t>
            </a:r>
            <a:r>
              <a:rPr lang="en-US" sz="3600" b="0" dirty="0">
                <a:latin typeface="+mn-lt"/>
              </a:rPr>
              <a:t>, leer y </a:t>
            </a:r>
            <a:r>
              <a:rPr lang="en-US" sz="3600" b="0" err="1">
                <a:latin typeface="+mn-lt"/>
              </a:rPr>
              <a:t>escribir</a:t>
            </a:r>
            <a:r>
              <a:rPr lang="en-US" sz="3600" b="0" dirty="0">
                <a:latin typeface="+mn-lt"/>
              </a:rPr>
              <a:t> para </a:t>
            </a:r>
            <a:r>
              <a:rPr lang="en-US" sz="3600" b="0" err="1">
                <a:latin typeface="+mn-lt"/>
              </a:rPr>
              <a:t>aprender</a:t>
            </a:r>
            <a:r>
              <a:rPr lang="en-US" sz="3600" b="0" dirty="0">
                <a:latin typeface="+mn-lt"/>
              </a:rPr>
              <a:t> </a:t>
            </a:r>
            <a:r>
              <a:rPr lang="en-US" sz="3600" b="0" err="1">
                <a:latin typeface="+mn-lt"/>
              </a:rPr>
              <a:t>el</a:t>
            </a:r>
            <a:r>
              <a:rPr lang="en-US" sz="3600" b="0" dirty="0">
                <a:latin typeface="+mn-lt"/>
              </a:rPr>
              <a:t> </a:t>
            </a:r>
            <a:r>
              <a:rPr lang="en-US" sz="3600" b="0" err="1">
                <a:latin typeface="+mn-lt"/>
              </a:rPr>
              <a:t>contenido</a:t>
            </a:r>
            <a:r>
              <a:rPr lang="en-US" sz="3600" b="0" dirty="0">
                <a:latin typeface="+mn-lt"/>
              </a:rPr>
              <a:t> </a:t>
            </a:r>
            <a:r>
              <a:rPr lang="en-US" sz="3600" b="0" err="1">
                <a:latin typeface="+mn-lt"/>
              </a:rPr>
              <a:t>academico</a:t>
            </a:r>
            <a:r>
              <a:rPr lang="en-US" sz="3600" b="0" dirty="0">
                <a:latin typeface="+mn-lt"/>
              </a:rPr>
              <a:t>, </a:t>
            </a:r>
            <a:r>
              <a:rPr lang="en-US" sz="3600" b="0" err="1">
                <a:latin typeface="+mn-lt"/>
              </a:rPr>
              <a:t>compartir</a:t>
            </a:r>
            <a:r>
              <a:rPr lang="en-US" sz="3600" b="0" dirty="0">
                <a:latin typeface="+mn-lt"/>
              </a:rPr>
              <a:t> </a:t>
            </a:r>
            <a:r>
              <a:rPr lang="en-US" sz="3600" b="0" err="1">
                <a:latin typeface="+mn-lt"/>
              </a:rPr>
              <a:t>informacion</a:t>
            </a:r>
            <a:r>
              <a:rPr lang="en-US" sz="3600" b="0" dirty="0">
                <a:latin typeface="+mn-lt"/>
              </a:rPr>
              <a:t> y </a:t>
            </a:r>
            <a:r>
              <a:rPr lang="en-US" sz="3600" b="0" err="1">
                <a:latin typeface="+mn-lt"/>
              </a:rPr>
              <a:t>discutir</a:t>
            </a:r>
            <a:r>
              <a:rPr lang="en-US" sz="3600" b="0">
                <a:latin typeface="+mn-lt"/>
              </a:rPr>
              <a:t> ideas. </a:t>
            </a:r>
            <a:r>
              <a:rPr lang="en-US" sz="3600" b="0" dirty="0">
                <a:latin typeface="+mn-lt"/>
              </a:rPr>
              <a:t> </a:t>
            </a:r>
            <a:br>
              <a:rPr lang="en-US" sz="1800" b="0" dirty="0">
                <a:latin typeface="+mn-lt"/>
              </a:rPr>
            </a:br>
            <a:br>
              <a:rPr lang="en-US" sz="1800" b="0" dirty="0">
                <a:latin typeface="+mn-lt"/>
              </a:rPr>
            </a:br>
            <a:br>
              <a:rPr lang="en-US" sz="1800" b="0" dirty="0">
                <a:latin typeface="+mn-lt"/>
              </a:rPr>
            </a:br>
            <a:endParaRPr lang="en-US" sz="1800" b="0" dirty="0">
              <a:latin typeface="+mn-lt"/>
            </a:endParaRPr>
          </a:p>
        </p:txBody>
      </p:sp>
      <p:pic>
        <p:nvPicPr>
          <p:cNvPr id="12" name="Picture Placeholder 11" descr="Tractor in a field">
            <a:extLst>
              <a:ext uri="{FF2B5EF4-FFF2-40B4-BE49-F238E27FC236}">
                <a16:creationId xmlns:a16="http://schemas.microsoft.com/office/drawing/2014/main" id="{1D72F91E-78DC-4ED2-886A-750102A08E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" r="14"/>
          <a:stretch/>
        </p:blipFill>
        <p:spPr/>
      </p:pic>
    </p:spTree>
    <p:extLst>
      <p:ext uri="{BB962C8B-B14F-4D97-AF65-F5344CB8AC3E}">
        <p14:creationId xmlns:p14="http://schemas.microsoft.com/office/powerpoint/2010/main" val="3636393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8" y="326570"/>
            <a:ext cx="5718534" cy="7587343"/>
          </a:xfrm>
        </p:spPr>
        <p:txBody>
          <a:bodyPr anchor="b">
            <a:normAutofit/>
          </a:bodyPr>
          <a:lstStyle/>
          <a:p>
            <a:br>
              <a:rPr lang="en-US" sz="1800" kern="100" dirty="0">
                <a:effectLst/>
                <a:latin typeface="Mayro 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Mayro 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Mayro 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What can I do to help my child get ready for the test?</a:t>
            </a:r>
            <a:b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Enough sleep</a:t>
            </a:r>
            <a:b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Attendance and </a:t>
            </a:r>
            <a:b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punctuality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b="0" dirty="0"/>
            </a:br>
            <a:br>
              <a:rPr lang="en-US" b="0" dirty="0"/>
            </a:b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3334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8" y="326570"/>
            <a:ext cx="5718534" cy="7587343"/>
          </a:xfrm>
        </p:spPr>
        <p:txBody>
          <a:bodyPr anchor="b">
            <a:normAutofit/>
          </a:bodyPr>
          <a:lstStyle/>
          <a:p>
            <a:br>
              <a:rPr lang="en-US" sz="1800" kern="100" dirty="0">
                <a:effectLst/>
                <a:latin typeface="Mayro 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Mayro 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Mayro 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b="0" kern="100" dirty="0">
                <a:ea typeface="Aptos" panose="020B0004020202020204" pitchFamily="34" charset="0"/>
                <a:cs typeface="Times New Roman"/>
              </a:rPr>
              <a:t>Que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puedo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hacer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 para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ayudar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 a mi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hijo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 con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esta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prueva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?</a:t>
            </a:r>
            <a:br>
              <a:rPr lang="en-US" dirty="0"/>
            </a:br>
            <a:br>
              <a:rPr lang="en-US" b="0" kern="100" dirty="0">
                <a:ea typeface="Aptos" panose="020B0004020202020204" pitchFamily="34" charset="0"/>
                <a:cs typeface="Times New Roman"/>
              </a:rPr>
            </a:br>
            <a:r>
              <a:rPr lang="en-US" b="0" kern="100" dirty="0">
                <a:effectLst/>
                <a:ea typeface="Aptos" panose="020B0004020202020204" pitchFamily="34" charset="0"/>
                <a:cs typeface="Times New Roman"/>
              </a:rPr>
              <a:t>-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Dormir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suficiente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 </a:t>
            </a:r>
            <a:br>
              <a:rPr lang="en-US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b="0" kern="100" dirty="0">
                <a:effectLst/>
                <a:ea typeface="Aptos" panose="020B0004020202020204" pitchFamily="34" charset="0"/>
                <a:cs typeface="Times New Roman"/>
              </a:rPr>
              <a:t>-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Venir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 a la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escuela</a:t>
            </a:r>
            <a:br>
              <a:rPr lang="en-US" b="0" kern="100" dirty="0">
                <a:ea typeface="Aptos" panose="020B0004020202020204" pitchFamily="34" charset="0"/>
                <a:cs typeface="Times New Roman"/>
              </a:rPr>
            </a:br>
            <a:r>
              <a:rPr lang="en-US" b="0" kern="100" dirty="0">
                <a:ea typeface="Aptos" panose="020B0004020202020204" pitchFamily="34" charset="0"/>
                <a:cs typeface="Times New Roman"/>
              </a:rPr>
              <a:t>- Ser </a:t>
            </a:r>
            <a:r>
              <a:rPr lang="en-US" b="0" kern="100" dirty="0" err="1">
                <a:ea typeface="Aptos" panose="020B0004020202020204" pitchFamily="34" charset="0"/>
                <a:cs typeface="Times New Roman"/>
              </a:rPr>
              <a:t>puntual</a:t>
            </a:r>
            <a:r>
              <a:rPr lang="en-US" b="0" kern="100" dirty="0">
                <a:ea typeface="Aptos" panose="020B0004020202020204" pitchFamily="34" charset="0"/>
                <a:cs typeface="Times New Roman"/>
              </a:rPr>
              <a:t>  </a:t>
            </a:r>
            <a:br>
              <a:rPr lang="en-US" sz="1800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b="0" dirty="0">
                <a:effectLst/>
              </a:rPr>
            </a:br>
            <a:br>
              <a:rPr lang="en-US" b="0" dirty="0"/>
            </a:br>
            <a:br>
              <a:rPr lang="en-US" sz="1800" kern="100" dirty="0">
                <a:latin typeface="Aptos"/>
                <a:cs typeface="Times New Roman"/>
              </a:rPr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0347546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FE38A-9F40-477F-8251-8026D807743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136FBFD-CEAC-47B6-A2BE-91A1F1A46B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A64C4C-1C1A-4AD5-A45E-ACC15888C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{3A56CB60-C915-4AF8-9878-0760BB303ECC}tf22750164_win32</Template>
  <TotalTime>1417</TotalTime>
  <Words>247</Words>
  <Application>Microsoft Office PowerPoint</Application>
  <PresentationFormat>Widescreen</PresentationFormat>
  <Paragraphs>47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SketchLinesVTI</vt:lpstr>
      <vt:lpstr>ESOL Parent Meeting Ballard Elementary </vt:lpstr>
      <vt:lpstr>ACCESS 2.0  ACCESS for ELLs is an English language proficiency test that measures students’ academic English language skills.</vt:lpstr>
      <vt:lpstr>ACCESS 2.0  ACCESS for ELLs es una prueva que mide las habilidades linguisticas del Ingles academico de los estudiantes. </vt:lpstr>
      <vt:lpstr>ACCESS for ELLs measures a student’s skills in 4 language domains:</vt:lpstr>
      <vt:lpstr>ACCESS for ELLs mide las habilidades del estudiante en 4 areas del lenguage:</vt:lpstr>
      <vt:lpstr>Students use listening, speaking, reading, and writing skills to learn academic content, share information, and discuss ideas.   </vt:lpstr>
      <vt:lpstr>Los estudiantes usan las habilidades de escuchar, hablar, leer y escribir para aprender el contenido academico, compartir informacion y discutir ideas.     </vt:lpstr>
      <vt:lpstr>   What can I do to help my child get ready for the test?  - Enough sleep - Attendance and    punctuality    </vt:lpstr>
      <vt:lpstr>   Que puedo hacer para ayudar a mi hijo con esta prueva?  - Dormir suficiente  - Venir a la escuela - Ser puntual      </vt:lpstr>
      <vt:lpstr>When can I expect to receive the results?  ACCESS scores will be available around July 2025  </vt:lpstr>
      <vt:lpstr>Cuando recibire los resultados?  Los resultados de la prueva ACCESS estaran disponibles al rededor del mes de Julio.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Reevaluation of ESOL services </vt:lpstr>
      <vt:lpstr>Reevaluacion de la necesidad de servicios ESOL</vt:lpstr>
      <vt:lpstr>Follow Up</vt:lpstr>
      <vt:lpstr>Seguimiento</vt:lpstr>
      <vt:lpstr>Thank You</vt:lpstr>
    </vt:vector>
  </TitlesOfParts>
  <Company>School District of Manatee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Hernandez Figueroa, Laura</dc:creator>
  <cp:lastModifiedBy>Hernandez Figueroa, Laura</cp:lastModifiedBy>
  <cp:revision>451</cp:revision>
  <dcterms:created xsi:type="dcterms:W3CDTF">2024-12-10T20:50:01Z</dcterms:created>
  <dcterms:modified xsi:type="dcterms:W3CDTF">2025-04-22T16:42:54Z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